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954825" cy="9309100"/>
  <p:embeddedFontLst>
    <p:embeddedFont>
      <p:font typeface="Corbel"/>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hBiqGMpINxm81qs107uqvrhh2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customschemas.google.com/relationships/presentationmetadata" Target="meta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3763" cy="465455"/>
          </a:xfrm>
          <a:prstGeom prst="rect">
            <a:avLst/>
          </a:prstGeom>
          <a:noFill/>
          <a:ln>
            <a:noFill/>
          </a:ln>
        </p:spPr>
        <p:txBody>
          <a:bodyPr anchorCtr="0" anchor="t" bIns="46450" lIns="92925" spcFirstLastPara="1" rIns="92925" wrap="square" tIns="464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9466" y="0"/>
            <a:ext cx="3013763" cy="465455"/>
          </a:xfrm>
          <a:prstGeom prst="rect">
            <a:avLst/>
          </a:prstGeom>
          <a:noFill/>
          <a:ln>
            <a:noFill/>
          </a:ln>
        </p:spPr>
        <p:txBody>
          <a:bodyPr anchorCtr="0" anchor="t" bIns="46450" lIns="92925" spcFirstLastPara="1" rIns="92925" wrap="square" tIns="464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484" y="4421823"/>
            <a:ext cx="5563870" cy="4189095"/>
          </a:xfrm>
          <a:prstGeom prst="rect">
            <a:avLst/>
          </a:prstGeom>
          <a:noFill/>
          <a:ln>
            <a:noFill/>
          </a:ln>
        </p:spPr>
        <p:txBody>
          <a:bodyPr anchorCtr="0" anchor="t" bIns="46450" lIns="92925" spcFirstLastPara="1" rIns="92925" wrap="square" tIns="4645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29"/>
            <a:ext cx="3013763" cy="465455"/>
          </a:xfrm>
          <a:prstGeom prst="rect">
            <a:avLst/>
          </a:prstGeom>
          <a:noFill/>
          <a:ln>
            <a:noFill/>
          </a:ln>
        </p:spPr>
        <p:txBody>
          <a:bodyPr anchorCtr="0" anchor="b" bIns="46450" lIns="92925" spcFirstLastPara="1" rIns="92925" wrap="square" tIns="464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9466" y="8842029"/>
            <a:ext cx="3013763" cy="465455"/>
          </a:xfrm>
          <a:prstGeom prst="rect">
            <a:avLst/>
          </a:prstGeom>
          <a:noFill/>
          <a:ln>
            <a:noFill/>
          </a:ln>
        </p:spPr>
        <p:txBody>
          <a:bodyPr anchorCtr="0" anchor="b" bIns="46450" lIns="92925" spcFirstLastPara="1" rIns="92925" wrap="square" tIns="464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46" name="Google Shape;246;p18: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56" name="Google Shape;256;p19: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95484" y="4421823"/>
            <a:ext cx="5563870" cy="4189095"/>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374650" y="698500"/>
            <a:ext cx="62055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1"/>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1"/>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2" name="Google Shape;22;p2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0"/>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3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1"/>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1"/>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3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 name="Google Shape;28;p2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1" name="Shape 31"/>
        <p:cNvGrpSpPr/>
        <p:nvPr/>
      </p:nvGrpSpPr>
      <p:grpSpPr>
        <a:xfrm>
          <a:off x="0" y="0"/>
          <a:ext cx="0" cy="0"/>
          <a:chOff x="0" y="0"/>
          <a:chExt cx="0" cy="0"/>
        </a:xfrm>
      </p:grpSpPr>
      <p:sp>
        <p:nvSpPr>
          <p:cNvPr id="32" name="Google Shape;32;p2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2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8" name="Google Shape;38;p2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4" name="Google Shape;44;p25"/>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5" name="Google Shape;45;p2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2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2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2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2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8"/>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28"/>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2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9"/>
          <p:cNvSpPr/>
          <p:nvPr>
            <p:ph idx="2" type="pic"/>
          </p:nvPr>
        </p:nvSpPr>
        <p:spPr>
          <a:xfrm>
            <a:off x="3570644" y="767419"/>
            <a:ext cx="8115230" cy="5330952"/>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chemeClr val="accent1"/>
              </a:buClr>
              <a:buSzPts val="3200"/>
              <a:buFont typeface="Noto Sans Symbols"/>
              <a:buNone/>
              <a:defRPr b="0" i="0" sz="3200" u="none" cap="none" strike="noStrike">
                <a:solidFill>
                  <a:srgbClr val="595959"/>
                </a:solidFill>
                <a:latin typeface="Corbel"/>
                <a:ea typeface="Corbel"/>
                <a:cs typeface="Corbel"/>
                <a:sym typeface="Corbel"/>
              </a:defRPr>
            </a:lvl1pPr>
            <a:lvl2pPr lvl="1" marR="0" rtl="0" algn="l">
              <a:lnSpc>
                <a:spcPct val="90000"/>
              </a:lnSpc>
              <a:spcBef>
                <a:spcPts val="250"/>
              </a:spcBef>
              <a:spcAft>
                <a:spcPts val="0"/>
              </a:spcAft>
              <a:buClr>
                <a:schemeClr val="accent1"/>
              </a:buClr>
              <a:buSzPts val="2800"/>
              <a:buFont typeface="Noto Sans Symbols"/>
              <a:buNone/>
              <a:defRPr b="0" i="0" sz="2800" u="none" cap="none" strike="noStrike">
                <a:solidFill>
                  <a:srgbClr val="595959"/>
                </a:solidFill>
                <a:latin typeface="Corbel"/>
                <a:ea typeface="Corbel"/>
                <a:cs typeface="Corbel"/>
                <a:sym typeface="Corbel"/>
              </a:defRPr>
            </a:lvl2pPr>
            <a:lvl3pPr lvl="2" marR="0" rtl="0" algn="l">
              <a:lnSpc>
                <a:spcPct val="90000"/>
              </a:lnSpc>
              <a:spcBef>
                <a:spcPts val="250"/>
              </a:spcBef>
              <a:spcAft>
                <a:spcPts val="0"/>
              </a:spcAft>
              <a:buClr>
                <a:schemeClr val="accent1"/>
              </a:buClr>
              <a:buSzPts val="2400"/>
              <a:buFont typeface="Noto Sans Symbols"/>
              <a:buNone/>
              <a:defRPr b="0" i="0" sz="2400" u="none" cap="none" strike="noStrike">
                <a:solidFill>
                  <a:srgbClr val="595959"/>
                </a:solidFill>
                <a:latin typeface="Corbel"/>
                <a:ea typeface="Corbel"/>
                <a:cs typeface="Corbel"/>
                <a:sym typeface="Corbel"/>
              </a:defRPr>
            </a:lvl3pPr>
            <a:lvl4pPr lvl="3"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4pPr>
            <a:lvl5pPr lvl="4"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9pPr>
          </a:lstStyle>
          <a:p/>
        </p:txBody>
      </p:sp>
      <p:sp>
        <p:nvSpPr>
          <p:cNvPr id="72" name="Google Shape;72;p29"/>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2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0"/>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2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2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6" name="Google Shape;16;p2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Corbel"/>
                <a:ea typeface="Corbel"/>
                <a:cs typeface="Corbel"/>
                <a:sym typeface="Corbel"/>
              </a:defRPr>
            </a:lvl1pPr>
            <a:lvl2pPr indent="0" lvl="1" marL="0" marR="0" rtl="0" algn="r">
              <a:spcBef>
                <a:spcPts val="0"/>
              </a:spcBef>
              <a:buNone/>
              <a:defRPr b="1" i="0" sz="1200" u="none" cap="none" strike="noStrike">
                <a:solidFill>
                  <a:schemeClr val="accent1"/>
                </a:solidFill>
                <a:latin typeface="Corbel"/>
                <a:ea typeface="Corbel"/>
                <a:cs typeface="Corbel"/>
                <a:sym typeface="Corbel"/>
              </a:defRPr>
            </a:lvl2pPr>
            <a:lvl3pPr indent="0" lvl="2" marL="0" marR="0" rtl="0" algn="r">
              <a:spcBef>
                <a:spcPts val="0"/>
              </a:spcBef>
              <a:buNone/>
              <a:defRPr b="1" i="0" sz="1200" u="none" cap="none" strike="noStrike">
                <a:solidFill>
                  <a:schemeClr val="accent1"/>
                </a:solidFill>
                <a:latin typeface="Corbel"/>
                <a:ea typeface="Corbel"/>
                <a:cs typeface="Corbel"/>
                <a:sym typeface="Corbel"/>
              </a:defRPr>
            </a:lvl3pPr>
            <a:lvl4pPr indent="0" lvl="3" marL="0" marR="0" rtl="0" algn="r">
              <a:spcBef>
                <a:spcPts val="0"/>
              </a:spcBef>
              <a:buNone/>
              <a:defRPr b="1" i="0" sz="1200" u="none" cap="none" strike="noStrike">
                <a:solidFill>
                  <a:schemeClr val="accent1"/>
                </a:solidFill>
                <a:latin typeface="Corbel"/>
                <a:ea typeface="Corbel"/>
                <a:cs typeface="Corbel"/>
                <a:sym typeface="Corbel"/>
              </a:defRPr>
            </a:lvl4pPr>
            <a:lvl5pPr indent="0" lvl="4" marL="0" marR="0" rtl="0" algn="r">
              <a:spcBef>
                <a:spcPts val="0"/>
              </a:spcBef>
              <a:buNone/>
              <a:defRPr b="1" i="0" sz="1200" u="none" cap="none" strike="noStrike">
                <a:solidFill>
                  <a:schemeClr val="accent1"/>
                </a:solidFill>
                <a:latin typeface="Corbel"/>
                <a:ea typeface="Corbel"/>
                <a:cs typeface="Corbel"/>
                <a:sym typeface="Corbel"/>
              </a:defRPr>
            </a:lvl5pPr>
            <a:lvl6pPr indent="0" lvl="5" marL="0" marR="0" rtl="0" algn="r">
              <a:spcBef>
                <a:spcPts val="0"/>
              </a:spcBef>
              <a:buNone/>
              <a:defRPr b="1" i="0" sz="1200" u="none" cap="none" strike="noStrike">
                <a:solidFill>
                  <a:schemeClr val="accent1"/>
                </a:solidFill>
                <a:latin typeface="Corbel"/>
                <a:ea typeface="Corbel"/>
                <a:cs typeface="Corbel"/>
                <a:sym typeface="Corbel"/>
              </a:defRPr>
            </a:lvl6pPr>
            <a:lvl7pPr indent="0" lvl="6" marL="0" marR="0" rtl="0" algn="r">
              <a:spcBef>
                <a:spcPts val="0"/>
              </a:spcBef>
              <a:buNone/>
              <a:defRPr b="1" i="0" sz="1200" u="none" cap="none" strike="noStrike">
                <a:solidFill>
                  <a:schemeClr val="accent1"/>
                </a:solidFill>
                <a:latin typeface="Corbel"/>
                <a:ea typeface="Corbel"/>
                <a:cs typeface="Corbel"/>
                <a:sym typeface="Corbel"/>
              </a:defRPr>
            </a:lvl7pPr>
            <a:lvl8pPr indent="0" lvl="7" marL="0" marR="0" rtl="0" algn="r">
              <a:spcBef>
                <a:spcPts val="0"/>
              </a:spcBef>
              <a:buNone/>
              <a:defRPr b="1" i="0" sz="1200" u="none" cap="none" strike="noStrike">
                <a:solidFill>
                  <a:schemeClr val="accent1"/>
                </a:solidFill>
                <a:latin typeface="Corbel"/>
                <a:ea typeface="Corbel"/>
                <a:cs typeface="Corbel"/>
                <a:sym typeface="Corbel"/>
              </a:defRPr>
            </a:lvl8pPr>
            <a:lvl9pPr indent="0" lvl="8" marL="0" marR="0" rtl="0" algn="r">
              <a:spcBef>
                <a:spcPts val="0"/>
              </a:spcBef>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3.gif"/><Relationship Id="rId5" Type="http://schemas.openxmlformats.org/officeDocument/2006/relationships/image" Target="../media/image12.gif"/><Relationship Id="rId6" Type="http://schemas.openxmlformats.org/officeDocument/2006/relationships/image" Target="../media/image9.gif"/><Relationship Id="rId7"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www.stockfreeimages.com/17125115/Brushing-teeth.html" TargetMode="External"/><Relationship Id="rId5" Type="http://schemas.openxmlformats.org/officeDocument/2006/relationships/image" Target="../media/image10.jpg"/><Relationship Id="rId6" Type="http://schemas.openxmlformats.org/officeDocument/2006/relationships/image" Target="../media/image15.jp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310"/>
              <a:buFont typeface="Corbel"/>
              <a:buNone/>
            </a:pPr>
            <a:r>
              <a:rPr lang="en-US" sz="5310"/>
              <a:t>Oral Hygiene Instruction &amp; Techniques for the Caregiver</a:t>
            </a:r>
            <a:br>
              <a:rPr lang="en-US" sz="5310"/>
            </a:br>
            <a:endParaRPr sz="5310"/>
          </a:p>
        </p:txBody>
      </p:sp>
      <p:pic>
        <p:nvPicPr>
          <p:cNvPr id="93" name="Google Shape;93;p1"/>
          <p:cNvPicPr preferRelativeResize="0"/>
          <p:nvPr/>
        </p:nvPicPr>
        <p:blipFill rotWithShape="1">
          <a:blip r:embed="rId3">
            <a:alphaModFix/>
          </a:blip>
          <a:srcRect b="0" l="0" r="0" t="0"/>
          <a:stretch/>
        </p:blipFill>
        <p:spPr>
          <a:xfrm>
            <a:off x="309093" y="6151316"/>
            <a:ext cx="3109229" cy="646232"/>
          </a:xfrm>
          <a:prstGeom prst="rect">
            <a:avLst/>
          </a:prstGeom>
          <a:noFill/>
          <a:ln>
            <a:noFill/>
          </a:ln>
        </p:spPr>
      </p:pic>
      <p:sp>
        <p:nvSpPr>
          <p:cNvPr id="94" name="Google Shape;94;p1"/>
          <p:cNvSpPr txBox="1"/>
          <p:nvPr>
            <p:ph idx="1" type="subTitle"/>
          </p:nvPr>
        </p:nvSpPr>
        <p:spPr>
          <a:xfrm>
            <a:off x="6354596" y="6340348"/>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			</a:t>
            </a:r>
            <a:r>
              <a:rPr i="1" lang="en-US" sz="2400">
                <a:solidFill>
                  <a:schemeClr val="dk1"/>
                </a:solidFill>
              </a:rPr>
              <a:t>To Nurture and Respect</a:t>
            </a:r>
            <a:endParaRPr i="1"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If your patient is unable to brush</a:t>
            </a:r>
            <a:endParaRPr/>
          </a:p>
        </p:txBody>
      </p:sp>
      <p:pic>
        <p:nvPicPr>
          <p:cNvPr id="179" name="Google Shape;179;p11"/>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80" name="Google Shape;180;p11"/>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181" name="Google Shape;181;p1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a:t>Steps Involved</a:t>
            </a:r>
            <a:r>
              <a:rPr lang="en-US"/>
              <a:t>:</a:t>
            </a:r>
            <a:endParaRPr/>
          </a:p>
          <a:p>
            <a:pPr indent="-182880" lvl="0" marL="182880" rtl="0" algn="l">
              <a:lnSpc>
                <a:spcPct val="90000"/>
              </a:lnSpc>
              <a:spcBef>
                <a:spcPts val="1200"/>
              </a:spcBef>
              <a:spcAft>
                <a:spcPts val="0"/>
              </a:spcAft>
              <a:buSzPts val="2000"/>
              <a:buChar char="●"/>
            </a:pPr>
            <a:r>
              <a:rPr lang="en-US"/>
              <a:t>Wash your hands and put on disposable gloves. </a:t>
            </a:r>
            <a:endParaRPr/>
          </a:p>
          <a:p>
            <a:pPr indent="-182880" lvl="0" marL="182880" rtl="0" algn="l">
              <a:lnSpc>
                <a:spcPct val="90000"/>
              </a:lnSpc>
              <a:spcBef>
                <a:spcPts val="1200"/>
              </a:spcBef>
              <a:spcAft>
                <a:spcPts val="0"/>
              </a:spcAft>
              <a:buSzPts val="2000"/>
              <a:buChar char="●"/>
            </a:pPr>
            <a:r>
              <a:rPr lang="en-US"/>
              <a:t>Sit or stand where you can see all of the surfaces of the teeth. </a:t>
            </a:r>
            <a:endParaRPr/>
          </a:p>
          <a:p>
            <a:pPr indent="-182880" lvl="0" marL="182880" rtl="0" algn="l">
              <a:lnSpc>
                <a:spcPct val="90000"/>
              </a:lnSpc>
              <a:spcBef>
                <a:spcPts val="1200"/>
              </a:spcBef>
              <a:spcAft>
                <a:spcPts val="0"/>
              </a:spcAft>
              <a:buSzPts val="2000"/>
              <a:buChar char="●"/>
            </a:pPr>
            <a:r>
              <a:rPr lang="en-US"/>
              <a:t>Use a regular or power toothbrush with soft bristles. </a:t>
            </a:r>
            <a:endParaRPr/>
          </a:p>
          <a:p>
            <a:pPr indent="-182880" lvl="0" marL="182880" rtl="0" algn="l">
              <a:lnSpc>
                <a:spcPct val="90000"/>
              </a:lnSpc>
              <a:spcBef>
                <a:spcPts val="1200"/>
              </a:spcBef>
              <a:spcAft>
                <a:spcPts val="0"/>
              </a:spcAft>
              <a:buSzPts val="2000"/>
              <a:buChar char="●"/>
            </a:pPr>
            <a:r>
              <a:rPr lang="en-US"/>
              <a:t>Use a pea-size amount of toothpaste with fluoride, or none at all if patient has a sensitivity to toothpaste.</a:t>
            </a:r>
            <a:endParaRPr/>
          </a:p>
          <a:p>
            <a:pPr indent="-182880" lvl="0" marL="182880" rtl="0" algn="l">
              <a:lnSpc>
                <a:spcPct val="90000"/>
              </a:lnSpc>
              <a:spcBef>
                <a:spcPts val="1200"/>
              </a:spcBef>
              <a:spcAft>
                <a:spcPts val="0"/>
              </a:spcAft>
              <a:buSzPts val="2000"/>
              <a:buChar char="●"/>
            </a:pPr>
            <a:r>
              <a:rPr lang="en-US"/>
              <a:t>Brush the front, back, and top of each tooth. Gently brush back and forth in short strokes. </a:t>
            </a:r>
            <a:endParaRPr/>
          </a:p>
          <a:p>
            <a:pPr indent="-182880" lvl="0" marL="182880" rtl="0" algn="l">
              <a:lnSpc>
                <a:spcPct val="90000"/>
              </a:lnSpc>
              <a:spcBef>
                <a:spcPts val="1200"/>
              </a:spcBef>
              <a:spcAft>
                <a:spcPts val="0"/>
              </a:spcAft>
              <a:buSzPts val="2000"/>
              <a:buChar char="●"/>
            </a:pPr>
            <a:r>
              <a:rPr lang="en-US"/>
              <a:t>Gently brush the tongue after you brush the teeth. </a:t>
            </a:r>
            <a:endParaRPr/>
          </a:p>
          <a:p>
            <a:pPr indent="-182880" lvl="0" marL="182880" rtl="0" algn="l">
              <a:lnSpc>
                <a:spcPct val="90000"/>
              </a:lnSpc>
              <a:spcBef>
                <a:spcPts val="1200"/>
              </a:spcBef>
              <a:spcAft>
                <a:spcPts val="0"/>
              </a:spcAft>
              <a:buSzPts val="2000"/>
              <a:buChar char="●"/>
            </a:pPr>
            <a:r>
              <a:rPr lang="en-US"/>
              <a:t>Help the person rinse with plain water. </a:t>
            </a:r>
            <a:endParaRPr/>
          </a:p>
          <a:p>
            <a:pPr indent="-182880" lvl="0" marL="182880" rtl="0" algn="l">
              <a:lnSpc>
                <a:spcPct val="90000"/>
              </a:lnSpc>
              <a:spcBef>
                <a:spcPts val="1200"/>
              </a:spcBef>
              <a:spcAft>
                <a:spcPts val="0"/>
              </a:spcAft>
              <a:buSzPts val="2000"/>
              <a:buChar char="●"/>
            </a:pPr>
            <a:r>
              <a:rPr lang="en-US"/>
              <a:t>Get a new toothbrush with soft bristles every 3 months, after a contagious illness, or when the bristles are worn.</a:t>
            </a:r>
            <a:endParaRPr/>
          </a:p>
          <a:p>
            <a:pPr indent="-330200" lvl="0" marL="457200" rtl="0" algn="l">
              <a:lnSpc>
                <a:spcPct val="90000"/>
              </a:lnSpc>
              <a:spcBef>
                <a:spcPts val="1200"/>
              </a:spcBef>
              <a:spcAft>
                <a:spcPts val="0"/>
              </a:spcAft>
              <a:buSzPts val="2000"/>
              <a:buFont typeface="Corbel"/>
              <a:buNone/>
            </a:pPr>
            <a:r>
              <a:t/>
            </a:r>
            <a:endParaRPr/>
          </a:p>
        </p:txBody>
      </p:sp>
      <p:pic>
        <p:nvPicPr>
          <p:cNvPr id="182" name="Google Shape;182;p11"/>
          <p:cNvPicPr preferRelativeResize="0"/>
          <p:nvPr/>
        </p:nvPicPr>
        <p:blipFill rotWithShape="1">
          <a:blip r:embed="rId4">
            <a:alphaModFix/>
          </a:blip>
          <a:srcRect b="0" l="0" r="0" t="0"/>
          <a:stretch/>
        </p:blipFill>
        <p:spPr>
          <a:xfrm>
            <a:off x="8602638" y="5478402"/>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If your patient is unable to brush</a:t>
            </a:r>
            <a:endParaRPr/>
          </a:p>
        </p:txBody>
      </p:sp>
      <p:pic>
        <p:nvPicPr>
          <p:cNvPr id="188" name="Google Shape;188;p12"/>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89" name="Google Shape;189;p12"/>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190" name="Google Shape;190;p1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t>Helpful tip:</a:t>
            </a:r>
            <a:endParaRPr/>
          </a:p>
          <a:p>
            <a:pPr indent="-182880" lvl="0" marL="182880" rtl="0" algn="l">
              <a:lnSpc>
                <a:spcPct val="90000"/>
              </a:lnSpc>
              <a:spcBef>
                <a:spcPts val="1200"/>
              </a:spcBef>
              <a:spcAft>
                <a:spcPts val="0"/>
              </a:spcAft>
              <a:buSzPts val="2800"/>
              <a:buChar char="●"/>
            </a:pPr>
            <a:r>
              <a:rPr lang="en-US" sz="2800"/>
              <a:t>Make the toothbrush easier to hold for the patient</a:t>
            </a:r>
            <a:endParaRPr b="1" sz="2800"/>
          </a:p>
          <a:p>
            <a:pPr indent="-182880" lvl="1" marL="685800" rtl="0" algn="l">
              <a:lnSpc>
                <a:spcPct val="90000"/>
              </a:lnSpc>
              <a:spcBef>
                <a:spcPts val="250"/>
              </a:spcBef>
              <a:spcAft>
                <a:spcPts val="0"/>
              </a:spcAft>
              <a:buSzPts val="2800"/>
              <a:buChar char="●"/>
            </a:pPr>
            <a:r>
              <a:rPr lang="en-US" sz="2800"/>
              <a:t>Velcro® strap</a:t>
            </a:r>
            <a:endParaRPr/>
          </a:p>
          <a:p>
            <a:pPr indent="-182880" lvl="1" marL="685800" rtl="0" algn="l">
              <a:lnSpc>
                <a:spcPct val="90000"/>
              </a:lnSpc>
              <a:spcBef>
                <a:spcPts val="500"/>
              </a:spcBef>
              <a:spcAft>
                <a:spcPts val="0"/>
              </a:spcAft>
              <a:buSzPts val="2800"/>
              <a:buChar char="●"/>
            </a:pPr>
            <a:r>
              <a:rPr lang="en-US" sz="2800"/>
              <a:t>Tennis ball, bicycle grip or foam tubing over handle</a:t>
            </a:r>
            <a:endParaRPr/>
          </a:p>
          <a:p>
            <a:pPr indent="-5080" lvl="1" marL="685800" rtl="0" algn="l">
              <a:lnSpc>
                <a:spcPct val="90000"/>
              </a:lnSpc>
              <a:spcBef>
                <a:spcPts val="500"/>
              </a:spcBef>
              <a:spcAft>
                <a:spcPts val="0"/>
              </a:spcAft>
              <a:buSzPts val="2800"/>
              <a:buNone/>
            </a:pPr>
            <a:r>
              <a:t/>
            </a:r>
            <a:endParaRPr sz="2800"/>
          </a:p>
          <a:p>
            <a:pPr indent="-5080" lvl="1" marL="685800" rtl="0" algn="l">
              <a:lnSpc>
                <a:spcPct val="90000"/>
              </a:lnSpc>
              <a:spcBef>
                <a:spcPts val="500"/>
              </a:spcBef>
              <a:spcAft>
                <a:spcPts val="0"/>
              </a:spcAft>
              <a:buSzPts val="2800"/>
              <a:buNone/>
            </a:pPr>
            <a:r>
              <a:t/>
            </a:r>
            <a:endParaRPr sz="2800"/>
          </a:p>
          <a:p>
            <a:pPr indent="0" lvl="1" marL="502919" rtl="0" algn="l">
              <a:lnSpc>
                <a:spcPct val="90000"/>
              </a:lnSpc>
              <a:spcBef>
                <a:spcPts val="500"/>
              </a:spcBef>
              <a:spcAft>
                <a:spcPts val="0"/>
              </a:spcAft>
              <a:buSzPts val="1800"/>
              <a:buNone/>
            </a:pPr>
            <a:r>
              <a:t/>
            </a:r>
            <a:endParaRPr/>
          </a:p>
          <a:p>
            <a:pPr indent="0" lvl="0" marL="0" rtl="0" algn="l">
              <a:lnSpc>
                <a:spcPct val="90000"/>
              </a:lnSpc>
              <a:spcBef>
                <a:spcPts val="1450"/>
              </a:spcBef>
              <a:spcAft>
                <a:spcPts val="0"/>
              </a:spcAft>
              <a:buSzPts val="2000"/>
              <a:buNone/>
            </a:pPr>
            <a:r>
              <a:t/>
            </a:r>
            <a:endParaRPr/>
          </a:p>
        </p:txBody>
      </p:sp>
      <p:pic>
        <p:nvPicPr>
          <p:cNvPr id="191" name="Google Shape;191;p12"/>
          <p:cNvPicPr preferRelativeResize="0"/>
          <p:nvPr/>
        </p:nvPicPr>
        <p:blipFill rotWithShape="1">
          <a:blip r:embed="rId4">
            <a:alphaModFix/>
          </a:blip>
          <a:srcRect b="0" l="0" r="0" t="0"/>
          <a:stretch/>
        </p:blipFill>
        <p:spPr>
          <a:xfrm>
            <a:off x="6851561" y="3513630"/>
            <a:ext cx="2472744" cy="1681830"/>
          </a:xfrm>
          <a:prstGeom prst="rect">
            <a:avLst/>
          </a:prstGeom>
          <a:noFill/>
          <a:ln>
            <a:noFill/>
          </a:ln>
        </p:spPr>
      </p:pic>
      <p:pic>
        <p:nvPicPr>
          <p:cNvPr id="192" name="Google Shape;192;p12"/>
          <p:cNvPicPr preferRelativeResize="0"/>
          <p:nvPr/>
        </p:nvPicPr>
        <p:blipFill rotWithShape="1">
          <a:blip r:embed="rId5">
            <a:alphaModFix/>
          </a:blip>
          <a:srcRect b="0" l="0" r="0" t="0"/>
          <a:stretch/>
        </p:blipFill>
        <p:spPr>
          <a:xfrm>
            <a:off x="4221469" y="4354545"/>
            <a:ext cx="2982293" cy="1455644"/>
          </a:xfrm>
          <a:prstGeom prst="rect">
            <a:avLst/>
          </a:prstGeom>
          <a:noFill/>
          <a:ln>
            <a:noFill/>
          </a:ln>
        </p:spPr>
      </p:pic>
      <p:pic>
        <p:nvPicPr>
          <p:cNvPr id="193" name="Google Shape;193;p12"/>
          <p:cNvPicPr preferRelativeResize="0"/>
          <p:nvPr/>
        </p:nvPicPr>
        <p:blipFill rotWithShape="1">
          <a:blip r:embed="rId6">
            <a:alphaModFix/>
          </a:blip>
          <a:srcRect b="0" l="0" r="0" t="0"/>
          <a:stretch/>
        </p:blipFill>
        <p:spPr>
          <a:xfrm>
            <a:off x="8508226" y="4841372"/>
            <a:ext cx="2921746" cy="1426091"/>
          </a:xfrm>
          <a:prstGeom prst="rect">
            <a:avLst/>
          </a:prstGeom>
          <a:noFill/>
          <a:ln>
            <a:noFill/>
          </a:ln>
        </p:spPr>
      </p:pic>
      <p:pic>
        <p:nvPicPr>
          <p:cNvPr id="194" name="Google Shape;194;p12"/>
          <p:cNvPicPr preferRelativeResize="0"/>
          <p:nvPr/>
        </p:nvPicPr>
        <p:blipFill rotWithShape="1">
          <a:blip r:embed="rId7">
            <a:alphaModFix/>
          </a:blip>
          <a:srcRect b="0" l="0" r="0" t="0"/>
          <a:stretch/>
        </p:blipFill>
        <p:spPr>
          <a:xfrm>
            <a:off x="7339655" y="5554418"/>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If your patient is unable to brush</a:t>
            </a:r>
            <a:endParaRPr/>
          </a:p>
        </p:txBody>
      </p:sp>
      <p:pic>
        <p:nvPicPr>
          <p:cNvPr id="200" name="Google Shape;200;p13"/>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201" name="Google Shape;201;p13"/>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202" name="Google Shape;202;p1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1" marL="502919" rtl="0" algn="l">
              <a:lnSpc>
                <a:spcPct val="90000"/>
              </a:lnSpc>
              <a:spcBef>
                <a:spcPts val="0"/>
              </a:spcBef>
              <a:spcAft>
                <a:spcPts val="0"/>
              </a:spcAft>
              <a:buSzPts val="4000"/>
              <a:buNone/>
            </a:pPr>
            <a:r>
              <a:rPr lang="en-US" sz="4000" u="sng"/>
              <a:t>Location</a:t>
            </a:r>
            <a:r>
              <a:rPr lang="en-US" sz="4000"/>
              <a:t>:</a:t>
            </a:r>
            <a:endParaRPr/>
          </a:p>
          <a:p>
            <a:pPr indent="0" lvl="1" marL="502919" rtl="0" algn="l">
              <a:lnSpc>
                <a:spcPct val="90000"/>
              </a:lnSpc>
              <a:spcBef>
                <a:spcPts val="500"/>
              </a:spcBef>
              <a:spcAft>
                <a:spcPts val="0"/>
              </a:spcAft>
              <a:buSzPts val="2800"/>
              <a:buNone/>
            </a:pPr>
            <a:r>
              <a:t/>
            </a:r>
            <a:endParaRPr sz="2800"/>
          </a:p>
          <a:p>
            <a:pPr indent="-182880" lvl="1" marL="685800" rtl="0" algn="l">
              <a:lnSpc>
                <a:spcPct val="90000"/>
              </a:lnSpc>
              <a:spcBef>
                <a:spcPts val="500"/>
              </a:spcBef>
              <a:spcAft>
                <a:spcPts val="0"/>
              </a:spcAft>
              <a:buSzPts val="2800"/>
              <a:buChar char="●"/>
            </a:pPr>
            <a:r>
              <a:rPr lang="en-US" sz="2800"/>
              <a:t>Not necessarily a bathroom</a:t>
            </a:r>
            <a:endParaRPr/>
          </a:p>
          <a:p>
            <a:pPr indent="0" lvl="1" marL="502919" rtl="0" algn="l">
              <a:lnSpc>
                <a:spcPct val="90000"/>
              </a:lnSpc>
              <a:spcBef>
                <a:spcPts val="500"/>
              </a:spcBef>
              <a:spcAft>
                <a:spcPts val="0"/>
              </a:spcAft>
              <a:buSzPts val="2800"/>
              <a:buNone/>
            </a:pPr>
            <a:r>
              <a:t/>
            </a:r>
            <a:endParaRPr sz="2800"/>
          </a:p>
          <a:p>
            <a:pPr indent="-182880" lvl="1" marL="685800" rtl="0" algn="l">
              <a:lnSpc>
                <a:spcPct val="90000"/>
              </a:lnSpc>
              <a:spcBef>
                <a:spcPts val="500"/>
              </a:spcBef>
              <a:spcAft>
                <a:spcPts val="0"/>
              </a:spcAft>
              <a:buSzPts val="2800"/>
              <a:buChar char="●"/>
            </a:pPr>
            <a:r>
              <a:rPr lang="en-US" sz="2800"/>
              <a:t>Table with toothbrush, toothpaste, floss, bowl and glass of water</a:t>
            </a:r>
            <a:endParaRPr/>
          </a:p>
          <a:p>
            <a:pPr indent="0" lvl="1" marL="502919" rtl="0" algn="l">
              <a:lnSpc>
                <a:spcPct val="90000"/>
              </a:lnSpc>
              <a:spcBef>
                <a:spcPts val="500"/>
              </a:spcBef>
              <a:spcAft>
                <a:spcPts val="0"/>
              </a:spcAft>
              <a:buSzPts val="2800"/>
              <a:buNone/>
            </a:pPr>
            <a:r>
              <a:t/>
            </a:r>
            <a:endParaRPr sz="2800"/>
          </a:p>
          <a:p>
            <a:pPr indent="-182880" lvl="1" marL="685800" rtl="0" algn="l">
              <a:lnSpc>
                <a:spcPct val="90000"/>
              </a:lnSpc>
              <a:spcBef>
                <a:spcPts val="500"/>
              </a:spcBef>
              <a:spcAft>
                <a:spcPts val="0"/>
              </a:spcAft>
              <a:buSzPts val="2800"/>
              <a:buChar char="●"/>
            </a:pPr>
            <a:r>
              <a:rPr lang="en-US" sz="2800"/>
              <a:t>Well lit area</a:t>
            </a:r>
            <a:endParaRPr sz="2800"/>
          </a:p>
          <a:p>
            <a:pPr indent="0" lvl="1" marL="502919" rtl="0" algn="l">
              <a:lnSpc>
                <a:spcPct val="90000"/>
              </a:lnSpc>
              <a:spcBef>
                <a:spcPts val="500"/>
              </a:spcBef>
              <a:spcAft>
                <a:spcPts val="0"/>
              </a:spcAft>
              <a:buSzPts val="1800"/>
              <a:buNone/>
            </a:pPr>
            <a:r>
              <a:t/>
            </a:r>
            <a:endParaRPr/>
          </a:p>
          <a:p>
            <a:pPr indent="0" lvl="0" marL="0" rtl="0" algn="l">
              <a:lnSpc>
                <a:spcPct val="90000"/>
              </a:lnSpc>
              <a:spcBef>
                <a:spcPts val="1450"/>
              </a:spcBef>
              <a:spcAft>
                <a:spcPts val="0"/>
              </a:spcAft>
              <a:buSzPts val="2000"/>
              <a:buNone/>
            </a:pPr>
            <a:r>
              <a:t/>
            </a:r>
            <a:endParaRPr/>
          </a:p>
        </p:txBody>
      </p:sp>
      <p:pic>
        <p:nvPicPr>
          <p:cNvPr id="203" name="Google Shape;203;p13"/>
          <p:cNvPicPr preferRelativeResize="0"/>
          <p:nvPr/>
        </p:nvPicPr>
        <p:blipFill rotWithShape="1">
          <a:blip r:embed="rId4">
            <a:alphaModFix/>
          </a:blip>
          <a:srcRect b="0" l="0" r="0" t="0"/>
          <a:stretch/>
        </p:blipFill>
        <p:spPr>
          <a:xfrm>
            <a:off x="7526868" y="512197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If your patient is unable to brush</a:t>
            </a:r>
            <a:endParaRPr/>
          </a:p>
        </p:txBody>
      </p:sp>
      <p:pic>
        <p:nvPicPr>
          <p:cNvPr id="209" name="Google Shape;209;p14"/>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210" name="Google Shape;210;p14"/>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211" name="Google Shape;211;p1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1" marL="502919" rtl="0" algn="l">
              <a:lnSpc>
                <a:spcPct val="90000"/>
              </a:lnSpc>
              <a:spcBef>
                <a:spcPts val="0"/>
              </a:spcBef>
              <a:spcAft>
                <a:spcPts val="0"/>
              </a:spcAft>
              <a:buSzPts val="4000"/>
              <a:buNone/>
            </a:pPr>
            <a:r>
              <a:rPr lang="en-US" sz="4000" u="sng"/>
              <a:t>Positioning</a:t>
            </a:r>
            <a:r>
              <a:rPr lang="en-US" sz="4000"/>
              <a:t>:</a:t>
            </a:r>
            <a:endParaRPr/>
          </a:p>
          <a:p>
            <a:pPr indent="0" lvl="1" marL="502919" rtl="0" algn="l">
              <a:lnSpc>
                <a:spcPct val="90000"/>
              </a:lnSpc>
              <a:spcBef>
                <a:spcPts val="500"/>
              </a:spcBef>
              <a:spcAft>
                <a:spcPts val="0"/>
              </a:spcAft>
              <a:buSzPts val="2800"/>
              <a:buNone/>
            </a:pPr>
            <a:r>
              <a:t/>
            </a:r>
            <a:endParaRPr sz="2800"/>
          </a:p>
          <a:p>
            <a:pPr indent="-182880" lvl="1" marL="685800" rtl="0" algn="l">
              <a:lnSpc>
                <a:spcPct val="90000"/>
              </a:lnSpc>
              <a:spcBef>
                <a:spcPts val="500"/>
              </a:spcBef>
              <a:spcAft>
                <a:spcPts val="0"/>
              </a:spcAft>
              <a:buSzPts val="2800"/>
              <a:buChar char="●"/>
            </a:pPr>
            <a:r>
              <a:rPr b="1" lang="en-US" sz="2800">
                <a:solidFill>
                  <a:schemeClr val="accent6"/>
                </a:solidFill>
              </a:rPr>
              <a:t>Safety is key</a:t>
            </a:r>
            <a:endParaRPr/>
          </a:p>
          <a:p>
            <a:pPr indent="-182880" lvl="2" marL="1143000" rtl="0" algn="l">
              <a:lnSpc>
                <a:spcPct val="90000"/>
              </a:lnSpc>
              <a:spcBef>
                <a:spcPts val="500"/>
              </a:spcBef>
              <a:spcAft>
                <a:spcPts val="0"/>
              </a:spcAft>
              <a:buSzPts val="2600"/>
              <a:buChar char="●"/>
            </a:pPr>
            <a:r>
              <a:rPr lang="en-US" sz="2600"/>
              <a:t>Review positioning with supervisor to ensure patient safety</a:t>
            </a:r>
            <a:endParaRPr/>
          </a:p>
          <a:p>
            <a:pPr indent="-182880" lvl="1" marL="685800" rtl="0" algn="l">
              <a:lnSpc>
                <a:spcPct val="90000"/>
              </a:lnSpc>
              <a:spcBef>
                <a:spcPts val="500"/>
              </a:spcBef>
              <a:spcAft>
                <a:spcPts val="0"/>
              </a:spcAft>
              <a:buSzPts val="2800"/>
              <a:buChar char="●"/>
            </a:pPr>
            <a:r>
              <a:rPr lang="en-US" sz="2800"/>
              <a:t>If patient is in a wheelchair:</a:t>
            </a:r>
            <a:endParaRPr/>
          </a:p>
          <a:p>
            <a:pPr indent="-182880" lvl="2" marL="1143000" rtl="0" algn="l">
              <a:lnSpc>
                <a:spcPct val="90000"/>
              </a:lnSpc>
              <a:spcBef>
                <a:spcPts val="500"/>
              </a:spcBef>
              <a:spcAft>
                <a:spcPts val="0"/>
              </a:spcAft>
              <a:buSzPts val="2600"/>
              <a:buChar char="●"/>
            </a:pPr>
            <a:r>
              <a:rPr lang="en-US" sz="2600"/>
              <a:t>Sit behind wheelchair</a:t>
            </a:r>
            <a:endParaRPr/>
          </a:p>
          <a:p>
            <a:pPr indent="-182880" lvl="2" marL="1143000" rtl="0" algn="l">
              <a:lnSpc>
                <a:spcPct val="90000"/>
              </a:lnSpc>
              <a:spcBef>
                <a:spcPts val="500"/>
              </a:spcBef>
              <a:spcAft>
                <a:spcPts val="0"/>
              </a:spcAft>
              <a:buSzPts val="2600"/>
              <a:buChar char="●"/>
            </a:pPr>
            <a:r>
              <a:rPr lang="en-US" sz="2600"/>
              <a:t>Lock wheels</a:t>
            </a:r>
            <a:endParaRPr/>
          </a:p>
          <a:p>
            <a:pPr indent="-182880" lvl="2" marL="1143000" rtl="0" algn="l">
              <a:lnSpc>
                <a:spcPct val="90000"/>
              </a:lnSpc>
              <a:spcBef>
                <a:spcPts val="500"/>
              </a:spcBef>
              <a:spcAft>
                <a:spcPts val="0"/>
              </a:spcAft>
              <a:buSzPts val="2600"/>
              <a:buChar char="●"/>
            </a:pPr>
            <a:r>
              <a:rPr lang="en-US" sz="2600"/>
              <a:t>Stand behind the person or lean against the wall for support</a:t>
            </a:r>
            <a:endParaRPr/>
          </a:p>
          <a:p>
            <a:pPr indent="-17780" lvl="2" marL="1143000" rtl="0" algn="l">
              <a:lnSpc>
                <a:spcPct val="90000"/>
              </a:lnSpc>
              <a:spcBef>
                <a:spcPts val="500"/>
              </a:spcBef>
              <a:spcAft>
                <a:spcPts val="0"/>
              </a:spcAft>
              <a:buSzPts val="2600"/>
              <a:buNone/>
            </a:pPr>
            <a:r>
              <a:t/>
            </a:r>
            <a:endParaRPr sz="2600"/>
          </a:p>
          <a:p>
            <a:pPr indent="0" lvl="0" marL="0" rtl="0" algn="l">
              <a:lnSpc>
                <a:spcPct val="90000"/>
              </a:lnSpc>
              <a:spcBef>
                <a:spcPts val="1450"/>
              </a:spcBef>
              <a:spcAft>
                <a:spcPts val="0"/>
              </a:spcAft>
              <a:buSzPts val="2000"/>
              <a:buNone/>
            </a:pPr>
            <a:r>
              <a:t/>
            </a:r>
            <a:endParaRPr/>
          </a:p>
        </p:txBody>
      </p:sp>
      <p:pic>
        <p:nvPicPr>
          <p:cNvPr id="212" name="Google Shape;212;p14"/>
          <p:cNvPicPr preferRelativeResize="0"/>
          <p:nvPr/>
        </p:nvPicPr>
        <p:blipFill rotWithShape="1">
          <a:blip r:embed="rId4">
            <a:alphaModFix/>
          </a:blip>
          <a:srcRect b="0" l="0" r="0" t="0"/>
          <a:stretch/>
        </p:blipFill>
        <p:spPr>
          <a:xfrm>
            <a:off x="8097672" y="5253251"/>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If your patient is unable to brush</a:t>
            </a:r>
            <a:endParaRPr/>
          </a:p>
        </p:txBody>
      </p:sp>
      <p:pic>
        <p:nvPicPr>
          <p:cNvPr id="218" name="Google Shape;218;p15"/>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219" name="Google Shape;219;p15"/>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220" name="Google Shape;220;p1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1" marL="502919" rtl="0" algn="ctr">
              <a:lnSpc>
                <a:spcPct val="90000"/>
              </a:lnSpc>
              <a:spcBef>
                <a:spcPts val="0"/>
              </a:spcBef>
              <a:spcAft>
                <a:spcPts val="0"/>
              </a:spcAft>
              <a:buSzPts val="4000"/>
              <a:buNone/>
            </a:pPr>
            <a:r>
              <a:rPr lang="en-US" sz="4000" u="sng"/>
              <a:t>Easing Patient Fears</a:t>
            </a:r>
            <a:endParaRPr/>
          </a:p>
          <a:p>
            <a:pPr indent="0" lvl="1" marL="502919" rtl="0" algn="ctr">
              <a:lnSpc>
                <a:spcPct val="90000"/>
              </a:lnSpc>
              <a:spcBef>
                <a:spcPts val="500"/>
              </a:spcBef>
              <a:spcAft>
                <a:spcPts val="0"/>
              </a:spcAft>
              <a:buSzPts val="1800"/>
              <a:buNone/>
            </a:pPr>
            <a:r>
              <a:t/>
            </a:r>
            <a:endParaRPr/>
          </a:p>
          <a:p>
            <a:pPr indent="-182880" lvl="1" marL="685800" rtl="0" algn="l">
              <a:lnSpc>
                <a:spcPct val="90000"/>
              </a:lnSpc>
              <a:spcBef>
                <a:spcPts val="500"/>
              </a:spcBef>
              <a:spcAft>
                <a:spcPts val="0"/>
              </a:spcAft>
              <a:buSzPts val="1800"/>
              <a:buFont typeface="Noto Sans Symbols"/>
              <a:buChar char="⮚"/>
            </a:pPr>
            <a:r>
              <a:rPr lang="en-US"/>
              <a:t>Dental care can cause anxiety in some patients</a:t>
            </a:r>
            <a:endParaRPr/>
          </a:p>
          <a:p>
            <a:pPr indent="0" lvl="1" marL="502919" rtl="0" algn="l">
              <a:lnSpc>
                <a:spcPct val="90000"/>
              </a:lnSpc>
              <a:spcBef>
                <a:spcPts val="500"/>
              </a:spcBef>
              <a:spcAft>
                <a:spcPts val="0"/>
              </a:spcAft>
              <a:buSzPts val="1800"/>
              <a:buNone/>
            </a:pPr>
            <a:r>
              <a:t/>
            </a:r>
            <a:endParaRPr/>
          </a:p>
          <a:p>
            <a:pPr indent="-182880" lvl="1" marL="685800" rtl="0" algn="l">
              <a:lnSpc>
                <a:spcPct val="90000"/>
              </a:lnSpc>
              <a:spcBef>
                <a:spcPts val="500"/>
              </a:spcBef>
              <a:spcAft>
                <a:spcPts val="0"/>
              </a:spcAft>
              <a:buSzPts val="1800"/>
              <a:buFont typeface="Noto Sans Symbols"/>
              <a:buChar char="⮚"/>
            </a:pPr>
            <a:r>
              <a:rPr lang="en-US"/>
              <a:t>Try the “tell-show-do” approach</a:t>
            </a:r>
            <a:endParaRPr/>
          </a:p>
          <a:p>
            <a:pPr indent="-182880" lvl="2" marL="1143000" rtl="0" algn="l">
              <a:lnSpc>
                <a:spcPct val="90000"/>
              </a:lnSpc>
              <a:spcBef>
                <a:spcPts val="500"/>
              </a:spcBef>
              <a:spcAft>
                <a:spcPts val="0"/>
              </a:spcAft>
              <a:buSzPts val="1600"/>
              <a:buFont typeface="Noto Sans Symbols"/>
              <a:buChar char="⮚"/>
            </a:pPr>
            <a:r>
              <a:rPr lang="en-US"/>
              <a:t>Explain how you will help them brush and what it feels like</a:t>
            </a:r>
            <a:endParaRPr/>
          </a:p>
          <a:p>
            <a:pPr indent="-182880" lvl="2" marL="1143000" rtl="0" algn="l">
              <a:lnSpc>
                <a:spcPct val="90000"/>
              </a:lnSpc>
              <a:spcBef>
                <a:spcPts val="500"/>
              </a:spcBef>
              <a:spcAft>
                <a:spcPts val="0"/>
              </a:spcAft>
              <a:buSzPts val="1600"/>
              <a:buFont typeface="Noto Sans Symbols"/>
              <a:buChar char="⮚"/>
            </a:pPr>
            <a:r>
              <a:rPr lang="en-US"/>
              <a:t>Show how you will do each step before you do it</a:t>
            </a:r>
            <a:endParaRPr/>
          </a:p>
          <a:p>
            <a:pPr indent="-182880" lvl="2" marL="1143000" rtl="0" algn="l">
              <a:lnSpc>
                <a:spcPct val="90000"/>
              </a:lnSpc>
              <a:spcBef>
                <a:spcPts val="500"/>
              </a:spcBef>
              <a:spcAft>
                <a:spcPts val="0"/>
              </a:spcAft>
              <a:buSzPts val="1600"/>
              <a:buFont typeface="Noto Sans Symbols"/>
              <a:buChar char="⮚"/>
            </a:pPr>
            <a:r>
              <a:rPr lang="en-US"/>
              <a:t>Be patient</a:t>
            </a:r>
            <a:endParaRPr/>
          </a:p>
          <a:p>
            <a:pPr indent="-182880" lvl="2" marL="1143000" rtl="0" algn="l">
              <a:lnSpc>
                <a:spcPct val="90000"/>
              </a:lnSpc>
              <a:spcBef>
                <a:spcPts val="500"/>
              </a:spcBef>
              <a:spcAft>
                <a:spcPts val="0"/>
              </a:spcAft>
              <a:buSzPts val="1600"/>
              <a:buFont typeface="Noto Sans Symbols"/>
              <a:buChar char="⮚"/>
            </a:pPr>
            <a:r>
              <a:rPr lang="en-US"/>
              <a:t>Use your voice and body language to communicate that you care</a:t>
            </a:r>
            <a:endParaRPr/>
          </a:p>
          <a:p>
            <a:pPr indent="-182880" lvl="2" marL="1143000" rtl="0" algn="l">
              <a:lnSpc>
                <a:spcPct val="90000"/>
              </a:lnSpc>
              <a:spcBef>
                <a:spcPts val="500"/>
              </a:spcBef>
              <a:spcAft>
                <a:spcPts val="0"/>
              </a:spcAft>
              <a:buSzPts val="1600"/>
              <a:buFont typeface="Noto Sans Symbols"/>
              <a:buChar char="⮚"/>
            </a:pPr>
            <a:r>
              <a:rPr lang="en-US"/>
              <a:t>Give positive feedback</a:t>
            </a:r>
            <a:endParaRPr/>
          </a:p>
          <a:p>
            <a:pPr indent="-182880" lvl="2" marL="1143000" rtl="0" algn="l">
              <a:lnSpc>
                <a:spcPct val="90000"/>
              </a:lnSpc>
              <a:spcBef>
                <a:spcPts val="500"/>
              </a:spcBef>
              <a:spcAft>
                <a:spcPts val="0"/>
              </a:spcAft>
              <a:buSzPts val="1600"/>
              <a:buFont typeface="Noto Sans Symbols"/>
              <a:buChar char="⮚"/>
            </a:pPr>
            <a:r>
              <a:rPr lang="en-US"/>
              <a:t>Have a set routine</a:t>
            </a:r>
            <a:endParaRPr/>
          </a:p>
          <a:p>
            <a:pPr indent="-182880" lvl="2" marL="1143000" rtl="0" algn="l">
              <a:lnSpc>
                <a:spcPct val="90000"/>
              </a:lnSpc>
              <a:spcBef>
                <a:spcPts val="500"/>
              </a:spcBef>
              <a:spcAft>
                <a:spcPts val="0"/>
              </a:spcAft>
              <a:buSzPts val="1600"/>
              <a:buFont typeface="Noto Sans Symbols"/>
              <a:buChar char="⮚"/>
            </a:pPr>
            <a:r>
              <a:rPr lang="en-US"/>
              <a:t>Be creative to help them feel more comfortable </a:t>
            </a:r>
            <a:endParaRPr/>
          </a:p>
          <a:p>
            <a:pPr indent="0" lvl="0" marL="0" rtl="0" algn="l">
              <a:lnSpc>
                <a:spcPct val="90000"/>
              </a:lnSpc>
              <a:spcBef>
                <a:spcPts val="1450"/>
              </a:spcBef>
              <a:spcAft>
                <a:spcPts val="0"/>
              </a:spcAft>
              <a:buSzPts val="2000"/>
              <a:buNone/>
            </a:pPr>
            <a:r>
              <a:t/>
            </a:r>
            <a:endParaRPr/>
          </a:p>
        </p:txBody>
      </p:sp>
      <p:pic>
        <p:nvPicPr>
          <p:cNvPr id="221" name="Google Shape;221;p15"/>
          <p:cNvPicPr preferRelativeResize="0"/>
          <p:nvPr/>
        </p:nvPicPr>
        <p:blipFill rotWithShape="1">
          <a:blip r:embed="rId4">
            <a:alphaModFix/>
          </a:blip>
          <a:srcRect b="0" l="0" r="0" t="0"/>
          <a:stretch/>
        </p:blipFill>
        <p:spPr>
          <a:xfrm>
            <a:off x="9371192" y="4486909"/>
            <a:ext cx="2328432" cy="1549466"/>
          </a:xfrm>
          <a:prstGeom prst="rect">
            <a:avLst/>
          </a:prstGeom>
          <a:noFill/>
          <a:ln>
            <a:noFill/>
          </a:ln>
        </p:spPr>
      </p:pic>
      <p:pic>
        <p:nvPicPr>
          <p:cNvPr id="222" name="Google Shape;222;p15"/>
          <p:cNvPicPr preferRelativeResize="0"/>
          <p:nvPr/>
        </p:nvPicPr>
        <p:blipFill rotWithShape="1">
          <a:blip r:embed="rId5">
            <a:alphaModFix/>
          </a:blip>
          <a:srcRect b="0" l="0" r="0" t="0"/>
          <a:stretch/>
        </p:blipFill>
        <p:spPr>
          <a:xfrm>
            <a:off x="6315430" y="5375148"/>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The Importance of Flossing</a:t>
            </a:r>
            <a:endParaRPr/>
          </a:p>
        </p:txBody>
      </p:sp>
      <p:pic>
        <p:nvPicPr>
          <p:cNvPr id="228" name="Google Shape;228;p16"/>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229" name="Google Shape;229;p16"/>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230" name="Google Shape;230;p1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rPr lang="en-US" sz="4000"/>
              <a:t>Floss Every Day!</a:t>
            </a:r>
            <a:endParaRPr/>
          </a:p>
          <a:p>
            <a:pPr indent="0" lvl="0" marL="0" rtl="0" algn="l">
              <a:lnSpc>
                <a:spcPct val="90000"/>
              </a:lnSpc>
              <a:spcBef>
                <a:spcPts val="1200"/>
              </a:spcBef>
              <a:spcAft>
                <a:spcPts val="0"/>
              </a:spcAft>
              <a:buSzPts val="2400"/>
              <a:buNone/>
            </a:pPr>
            <a:r>
              <a:t/>
            </a:r>
            <a:endParaRPr sz="2400"/>
          </a:p>
          <a:p>
            <a:pPr indent="-182880" lvl="2" marL="1143000" rtl="0" algn="l">
              <a:lnSpc>
                <a:spcPct val="90000"/>
              </a:lnSpc>
              <a:spcBef>
                <a:spcPts val="250"/>
              </a:spcBef>
              <a:spcAft>
                <a:spcPts val="0"/>
              </a:spcAft>
              <a:buSzPts val="2400"/>
              <a:buChar char="●"/>
            </a:pPr>
            <a:r>
              <a:rPr lang="en-US" sz="2400"/>
              <a:t>Flossing cleans between the teeth where a toothbrush can't reach.</a:t>
            </a:r>
            <a:endParaRPr/>
          </a:p>
          <a:p>
            <a:pPr indent="0" lvl="2" marL="960120" rtl="0" algn="l">
              <a:lnSpc>
                <a:spcPct val="90000"/>
              </a:lnSpc>
              <a:spcBef>
                <a:spcPts val="500"/>
              </a:spcBef>
              <a:spcAft>
                <a:spcPts val="0"/>
              </a:spcAft>
              <a:buSzPts val="2400"/>
              <a:buNone/>
            </a:pPr>
            <a:r>
              <a:t/>
            </a:r>
            <a:endParaRPr sz="2400"/>
          </a:p>
          <a:p>
            <a:pPr indent="-182880" lvl="2" marL="1143000" rtl="0" algn="l">
              <a:lnSpc>
                <a:spcPct val="90000"/>
              </a:lnSpc>
              <a:spcBef>
                <a:spcPts val="500"/>
              </a:spcBef>
              <a:spcAft>
                <a:spcPts val="0"/>
              </a:spcAft>
              <a:buSzPts val="2400"/>
              <a:buChar char="●"/>
            </a:pPr>
            <a:r>
              <a:rPr lang="en-US" sz="2400"/>
              <a:t>Many people with disabilities need a caregiver to help them floss.</a:t>
            </a:r>
            <a:endParaRPr/>
          </a:p>
          <a:p>
            <a:pPr indent="0" lvl="2" marL="960120" rtl="0" algn="l">
              <a:lnSpc>
                <a:spcPct val="90000"/>
              </a:lnSpc>
              <a:spcBef>
                <a:spcPts val="500"/>
              </a:spcBef>
              <a:spcAft>
                <a:spcPts val="0"/>
              </a:spcAft>
              <a:buSzPts val="2400"/>
              <a:buNone/>
            </a:pPr>
            <a:r>
              <a:t/>
            </a:r>
            <a:endParaRPr sz="2400"/>
          </a:p>
          <a:p>
            <a:pPr indent="-182880" lvl="2" marL="1143000" rtl="0" algn="l">
              <a:lnSpc>
                <a:spcPct val="90000"/>
              </a:lnSpc>
              <a:spcBef>
                <a:spcPts val="500"/>
              </a:spcBef>
              <a:spcAft>
                <a:spcPts val="0"/>
              </a:spcAft>
              <a:buSzPts val="2400"/>
              <a:buChar char="●"/>
            </a:pPr>
            <a:r>
              <a:rPr lang="en-US" sz="2400"/>
              <a:t>Flossing properly takes practice. </a:t>
            </a:r>
            <a:endParaRPr sz="2400"/>
          </a:p>
          <a:p>
            <a:pPr indent="0" lvl="2" marL="960120" rtl="0" algn="l">
              <a:lnSpc>
                <a:spcPct val="90000"/>
              </a:lnSpc>
              <a:spcBef>
                <a:spcPts val="500"/>
              </a:spcBef>
              <a:spcAft>
                <a:spcPts val="0"/>
              </a:spcAft>
              <a:buSzPts val="2400"/>
              <a:buNone/>
            </a:pPr>
            <a:r>
              <a:t/>
            </a:r>
            <a:endParaRPr sz="2400"/>
          </a:p>
          <a:p>
            <a:pPr indent="-182880" lvl="2" marL="1143000" rtl="0" algn="l">
              <a:lnSpc>
                <a:spcPct val="90000"/>
              </a:lnSpc>
              <a:spcBef>
                <a:spcPts val="500"/>
              </a:spcBef>
              <a:spcAft>
                <a:spcPts val="0"/>
              </a:spcAft>
              <a:buSzPts val="2400"/>
              <a:buChar char="●"/>
            </a:pPr>
            <a:r>
              <a:rPr lang="en-US" sz="2400"/>
              <a:t>Waxed, unwaxed, flavored, or plain floss all do the same thing.  </a:t>
            </a:r>
            <a:endParaRPr/>
          </a:p>
          <a:p>
            <a:pPr indent="0" lvl="0" marL="0" rtl="0" algn="l">
              <a:lnSpc>
                <a:spcPct val="90000"/>
              </a:lnSpc>
              <a:spcBef>
                <a:spcPts val="1450"/>
              </a:spcBef>
              <a:spcAft>
                <a:spcPts val="0"/>
              </a:spcAft>
              <a:buSzPts val="2000"/>
              <a:buNone/>
            </a:pPr>
            <a:r>
              <a:t/>
            </a:r>
            <a:endParaRPr/>
          </a:p>
        </p:txBody>
      </p:sp>
      <p:pic>
        <p:nvPicPr>
          <p:cNvPr id="231" name="Google Shape;231;p16"/>
          <p:cNvPicPr preferRelativeResize="0"/>
          <p:nvPr/>
        </p:nvPicPr>
        <p:blipFill rotWithShape="1">
          <a:blip r:embed="rId4">
            <a:alphaModFix/>
          </a:blip>
          <a:srcRect b="0" l="0" r="0" t="0"/>
          <a:stretch/>
        </p:blipFill>
        <p:spPr>
          <a:xfrm>
            <a:off x="7526868" y="5520967"/>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The Importance of Flossing</a:t>
            </a:r>
            <a:endParaRPr/>
          </a:p>
        </p:txBody>
      </p:sp>
      <p:pic>
        <p:nvPicPr>
          <p:cNvPr id="237" name="Google Shape;237;p17"/>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238" name="Google Shape;238;p17"/>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239" name="Google Shape;239;p1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rPr lang="en-US" sz="2400"/>
              <a:t>Flossing Procedure</a:t>
            </a:r>
            <a:endParaRPr/>
          </a:p>
          <a:p>
            <a:pPr indent="-182880" lvl="2" marL="1143000" rtl="0" algn="l">
              <a:lnSpc>
                <a:spcPct val="90000"/>
              </a:lnSpc>
              <a:spcBef>
                <a:spcPts val="250"/>
              </a:spcBef>
              <a:spcAft>
                <a:spcPts val="0"/>
              </a:spcAft>
              <a:buSzPts val="1800"/>
              <a:buFont typeface="Noto Sans Symbols"/>
              <a:buChar char="✔"/>
            </a:pPr>
            <a:r>
              <a:rPr lang="en-US" sz="1800"/>
              <a:t>Use a string of floss 18 inches long and wrap around the middle finger of each hand.</a:t>
            </a:r>
            <a:endParaRPr/>
          </a:p>
          <a:p>
            <a:pPr indent="-182880" lvl="2" marL="1143000" rtl="0" algn="l">
              <a:lnSpc>
                <a:spcPct val="90000"/>
              </a:lnSpc>
              <a:spcBef>
                <a:spcPts val="500"/>
              </a:spcBef>
              <a:spcAft>
                <a:spcPts val="0"/>
              </a:spcAft>
              <a:buSzPts val="1800"/>
              <a:buNone/>
            </a:pPr>
            <a:r>
              <a:t/>
            </a:r>
            <a:endParaRPr sz="1800"/>
          </a:p>
          <a:p>
            <a:pPr indent="-182880" lvl="2" marL="1143000" rtl="0" algn="l">
              <a:lnSpc>
                <a:spcPct val="90000"/>
              </a:lnSpc>
              <a:spcBef>
                <a:spcPts val="500"/>
              </a:spcBef>
              <a:spcAft>
                <a:spcPts val="0"/>
              </a:spcAft>
              <a:buSzPts val="1800"/>
              <a:buNone/>
            </a:pPr>
            <a:r>
              <a:rPr lang="en-US" sz="1800"/>
              <a:t> </a:t>
            </a:r>
            <a:endParaRPr/>
          </a:p>
          <a:p>
            <a:pPr indent="-182880" lvl="2" marL="1143000" rtl="0" algn="l">
              <a:lnSpc>
                <a:spcPct val="90000"/>
              </a:lnSpc>
              <a:spcBef>
                <a:spcPts val="500"/>
              </a:spcBef>
              <a:spcAft>
                <a:spcPts val="0"/>
              </a:spcAft>
              <a:buSzPts val="1800"/>
              <a:buFont typeface="Noto Sans Symbols"/>
              <a:buChar char="✔"/>
            </a:pPr>
            <a:r>
              <a:rPr lang="en-US" sz="1800"/>
              <a:t>Grip the floss between the thumb and index finger of each hand.</a:t>
            </a:r>
            <a:endParaRPr/>
          </a:p>
          <a:p>
            <a:pPr indent="-182880" lvl="2" marL="1143000" rtl="0" algn="l">
              <a:lnSpc>
                <a:spcPct val="90000"/>
              </a:lnSpc>
              <a:spcBef>
                <a:spcPts val="500"/>
              </a:spcBef>
              <a:spcAft>
                <a:spcPts val="0"/>
              </a:spcAft>
              <a:buSzPts val="1800"/>
              <a:buFont typeface="Noto Sans Symbols"/>
              <a:buChar char="✔"/>
            </a:pPr>
            <a:r>
              <a:rPr lang="en-US" sz="1800"/>
              <a:t>Start with the lower front teeth, then floss the upper front teeth. Next, work your way around to all the other teeth. </a:t>
            </a:r>
            <a:endParaRPr sz="1800"/>
          </a:p>
          <a:p>
            <a:pPr indent="-182880" lvl="2" marL="1143000" rtl="0" algn="l">
              <a:lnSpc>
                <a:spcPct val="90000"/>
              </a:lnSpc>
              <a:spcBef>
                <a:spcPts val="500"/>
              </a:spcBef>
              <a:spcAft>
                <a:spcPts val="0"/>
              </a:spcAft>
              <a:buSzPts val="1800"/>
              <a:buFont typeface="Noto Sans Symbols"/>
              <a:buChar char="✔"/>
            </a:pPr>
            <a:r>
              <a:rPr lang="en-US" sz="1800"/>
              <a:t>Work the floss gently between the teeth until it reaches the gumline. Curve the floss around each tooth and slip it under the gum. Slide the floss up and down. Do this for both sides of every tooth, one side at a time. </a:t>
            </a:r>
            <a:endParaRPr sz="1800"/>
          </a:p>
          <a:p>
            <a:pPr indent="-182880" lvl="2" marL="1143000" rtl="0" algn="l">
              <a:lnSpc>
                <a:spcPct val="90000"/>
              </a:lnSpc>
              <a:spcBef>
                <a:spcPts val="500"/>
              </a:spcBef>
              <a:spcAft>
                <a:spcPts val="0"/>
              </a:spcAft>
              <a:buSzPts val="1800"/>
              <a:buFont typeface="Noto Sans Symbols"/>
              <a:buChar char="✔"/>
            </a:pPr>
            <a:r>
              <a:rPr lang="en-US" sz="1800"/>
              <a:t>Adjust the floss a little as you move from tooth to tooth so the floss is clean for each one. </a:t>
            </a:r>
            <a:endParaRPr/>
          </a:p>
          <a:p>
            <a:pPr indent="0" lvl="0" marL="0" rtl="0" algn="l">
              <a:lnSpc>
                <a:spcPct val="90000"/>
              </a:lnSpc>
              <a:spcBef>
                <a:spcPts val="1450"/>
              </a:spcBef>
              <a:spcAft>
                <a:spcPts val="0"/>
              </a:spcAft>
              <a:buSzPts val="2000"/>
              <a:buNone/>
            </a:pPr>
            <a:r>
              <a:t/>
            </a:r>
            <a:endParaRPr/>
          </a:p>
        </p:txBody>
      </p:sp>
      <p:pic>
        <p:nvPicPr>
          <p:cNvPr descr="Illustration: Floss wrapped around middle finger of each hand" id="240" name="Google Shape;240;p17"/>
          <p:cNvPicPr preferRelativeResize="0"/>
          <p:nvPr/>
        </p:nvPicPr>
        <p:blipFill rotWithShape="1">
          <a:blip r:embed="rId4">
            <a:alphaModFix/>
          </a:blip>
          <a:srcRect b="0" l="0" r="0" t="0"/>
          <a:stretch/>
        </p:blipFill>
        <p:spPr>
          <a:xfrm>
            <a:off x="7069015" y="1772383"/>
            <a:ext cx="1031631" cy="781050"/>
          </a:xfrm>
          <a:prstGeom prst="rect">
            <a:avLst/>
          </a:prstGeom>
          <a:noFill/>
          <a:ln>
            <a:noFill/>
          </a:ln>
        </p:spPr>
      </p:pic>
      <p:pic>
        <p:nvPicPr>
          <p:cNvPr descr="Illustration of floss between the thumb and index finger of both hands." id="241" name="Google Shape;241;p17"/>
          <p:cNvPicPr preferRelativeResize="0"/>
          <p:nvPr/>
        </p:nvPicPr>
        <p:blipFill rotWithShape="1">
          <a:blip r:embed="rId5">
            <a:alphaModFix/>
          </a:blip>
          <a:srcRect b="0" l="0" r="0" t="0"/>
          <a:stretch/>
        </p:blipFill>
        <p:spPr>
          <a:xfrm>
            <a:off x="8241322" y="1772382"/>
            <a:ext cx="984739" cy="781050"/>
          </a:xfrm>
          <a:prstGeom prst="rect">
            <a:avLst/>
          </a:prstGeom>
          <a:noFill/>
          <a:ln>
            <a:noFill/>
          </a:ln>
        </p:spPr>
      </p:pic>
      <p:pic>
        <p:nvPicPr>
          <p:cNvPr descr="Illustration of a person flossing their teeth gently." id="242" name="Google Shape;242;p17"/>
          <p:cNvPicPr preferRelativeResize="0"/>
          <p:nvPr/>
        </p:nvPicPr>
        <p:blipFill rotWithShape="1">
          <a:blip r:embed="rId6">
            <a:alphaModFix/>
          </a:blip>
          <a:srcRect b="0" l="0" r="0" t="0"/>
          <a:stretch/>
        </p:blipFill>
        <p:spPr>
          <a:xfrm>
            <a:off x="9402639" y="1676400"/>
            <a:ext cx="1230191" cy="879597"/>
          </a:xfrm>
          <a:prstGeom prst="rect">
            <a:avLst/>
          </a:prstGeom>
          <a:noFill/>
          <a:ln>
            <a:noFill/>
          </a:ln>
        </p:spPr>
      </p:pic>
      <p:pic>
        <p:nvPicPr>
          <p:cNvPr id="243" name="Google Shape;243;p17"/>
          <p:cNvPicPr preferRelativeResize="0"/>
          <p:nvPr/>
        </p:nvPicPr>
        <p:blipFill rotWithShape="1">
          <a:blip r:embed="rId7">
            <a:alphaModFix/>
          </a:blip>
          <a:srcRect b="0" l="0" r="0" t="0"/>
          <a:stretch/>
        </p:blipFill>
        <p:spPr>
          <a:xfrm>
            <a:off x="8241322" y="5478402"/>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The Importance of Flossing</a:t>
            </a:r>
            <a:endParaRPr/>
          </a:p>
        </p:txBody>
      </p:sp>
      <p:pic>
        <p:nvPicPr>
          <p:cNvPr id="249" name="Google Shape;249;p18"/>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250" name="Google Shape;250;p18"/>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251" name="Google Shape;251;p1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t/>
            </a:r>
            <a:endParaRPr sz="4000"/>
          </a:p>
          <a:p>
            <a:pPr indent="0" lvl="2" marL="0" rtl="0" algn="l">
              <a:lnSpc>
                <a:spcPct val="90000"/>
              </a:lnSpc>
              <a:spcBef>
                <a:spcPts val="1200"/>
              </a:spcBef>
              <a:spcAft>
                <a:spcPts val="0"/>
              </a:spcAft>
              <a:buSzPts val="3200"/>
              <a:buNone/>
            </a:pPr>
            <a:r>
              <a:rPr b="1" i="1" lang="en-US" sz="3200"/>
              <a:t>Tip</a:t>
            </a:r>
            <a:r>
              <a:rPr lang="en-US" sz="3200"/>
              <a:t>: If you have trouble flossing, try using a store-bought floss holder instead of holding the floss with your fingers. </a:t>
            </a:r>
            <a:endParaRPr sz="3200"/>
          </a:p>
          <a:p>
            <a:pPr indent="0" lvl="2" marL="0" rtl="0" algn="l">
              <a:lnSpc>
                <a:spcPct val="90000"/>
              </a:lnSpc>
              <a:spcBef>
                <a:spcPts val="1200"/>
              </a:spcBef>
              <a:spcAft>
                <a:spcPts val="0"/>
              </a:spcAft>
              <a:buSzPts val="3200"/>
              <a:buNone/>
            </a:pPr>
            <a:r>
              <a:t/>
            </a:r>
            <a:endParaRPr sz="3200"/>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p:txBody>
      </p:sp>
      <p:pic>
        <p:nvPicPr>
          <p:cNvPr id="252" name="Google Shape;252;p18"/>
          <p:cNvPicPr preferRelativeResize="0"/>
          <p:nvPr/>
        </p:nvPicPr>
        <p:blipFill rotWithShape="1">
          <a:blip r:embed="rId4">
            <a:alphaModFix/>
          </a:blip>
          <a:srcRect b="0" l="0" r="0" t="0"/>
          <a:stretch/>
        </p:blipFill>
        <p:spPr>
          <a:xfrm>
            <a:off x="6026851" y="3926407"/>
            <a:ext cx="2653509" cy="1798613"/>
          </a:xfrm>
          <a:prstGeom prst="rect">
            <a:avLst/>
          </a:prstGeom>
          <a:noFill/>
          <a:ln>
            <a:noFill/>
          </a:ln>
        </p:spPr>
      </p:pic>
      <p:pic>
        <p:nvPicPr>
          <p:cNvPr id="253" name="Google Shape;253;p18"/>
          <p:cNvPicPr preferRelativeResize="0"/>
          <p:nvPr/>
        </p:nvPicPr>
        <p:blipFill rotWithShape="1">
          <a:blip r:embed="rId5">
            <a:alphaModFix/>
          </a:blip>
          <a:srcRect b="0" l="0" r="0" t="0"/>
          <a:stretch/>
        </p:blipFill>
        <p:spPr>
          <a:xfrm>
            <a:off x="7222068" y="5783202"/>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nvSpPr>
        <p:spPr>
          <a:xfrm>
            <a:off x="2444830" y="1712889"/>
            <a:ext cx="75599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orbel"/>
                <a:ea typeface="Corbel"/>
                <a:cs typeface="Corbel"/>
                <a:sym typeface="Corbel"/>
              </a:rPr>
              <a:t>Thank you for listening to this presentation!</a:t>
            </a:r>
            <a:endParaRPr b="0" i="0" sz="2800" u="none" cap="none" strike="noStrike">
              <a:solidFill>
                <a:schemeClr val="dk1"/>
              </a:solidFill>
              <a:latin typeface="Corbel"/>
              <a:ea typeface="Corbel"/>
              <a:cs typeface="Corbel"/>
              <a:sym typeface="Corbel"/>
            </a:endParaRPr>
          </a:p>
        </p:txBody>
      </p:sp>
      <p:pic>
        <p:nvPicPr>
          <p:cNvPr id="259" name="Google Shape;259;p19"/>
          <p:cNvPicPr preferRelativeResize="0"/>
          <p:nvPr/>
        </p:nvPicPr>
        <p:blipFill rotWithShape="1">
          <a:blip r:embed="rId3">
            <a:alphaModFix/>
          </a:blip>
          <a:srcRect b="0" l="0" r="0" t="0"/>
          <a:stretch/>
        </p:blipFill>
        <p:spPr>
          <a:xfrm>
            <a:off x="3492304" y="3296991"/>
            <a:ext cx="5464952" cy="1135853"/>
          </a:xfrm>
          <a:prstGeom prst="rect">
            <a:avLst/>
          </a:prstGeom>
          <a:noFill/>
          <a:ln>
            <a:noFill/>
          </a:ln>
        </p:spPr>
      </p:pic>
      <p:sp>
        <p:nvSpPr>
          <p:cNvPr id="260" name="Google Shape;260;p19"/>
          <p:cNvSpPr txBox="1"/>
          <p:nvPr/>
        </p:nvSpPr>
        <p:spPr>
          <a:xfrm>
            <a:off x="3880825" y="4739425"/>
            <a:ext cx="46879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1800" u="none" cap="none" strike="noStrike">
                <a:solidFill>
                  <a:schemeClr val="dk1"/>
                </a:solidFill>
                <a:latin typeface="Corbel"/>
                <a:ea typeface="Corbel"/>
                <a:cs typeface="Corbel"/>
                <a:sym typeface="Corbel"/>
              </a:rPr>
              <a:t>To Nurture and Respect</a:t>
            </a:r>
            <a:endParaRPr b="0" i="0" sz="1800" u="none" cap="none" strike="noStrike">
              <a:solidFill>
                <a:schemeClr val="dk1"/>
              </a:solidFill>
              <a:latin typeface="Corbel"/>
              <a:ea typeface="Corbel"/>
              <a:cs typeface="Corbel"/>
              <a:sym typeface="Corbel"/>
            </a:endParaRPr>
          </a:p>
        </p:txBody>
      </p:sp>
      <p:pic>
        <p:nvPicPr>
          <p:cNvPr id="261" name="Google Shape;261;p19"/>
          <p:cNvPicPr preferRelativeResize="0"/>
          <p:nvPr/>
        </p:nvPicPr>
        <p:blipFill rotWithShape="1">
          <a:blip r:embed="rId4">
            <a:alphaModFix/>
          </a:blip>
          <a:srcRect b="0" l="0" r="0" t="0"/>
          <a:stretch/>
        </p:blipFill>
        <p:spPr>
          <a:xfrm>
            <a:off x="8152263" y="5188926"/>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Introduction</a:t>
            </a:r>
            <a:endParaRPr/>
          </a:p>
        </p:txBody>
      </p:sp>
      <p:sp>
        <p:nvSpPr>
          <p:cNvPr id="100" name="Google Shape;100;p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55879" lvl="0" marL="182880" rtl="0" algn="l">
              <a:lnSpc>
                <a:spcPct val="80000"/>
              </a:lnSpc>
              <a:spcBef>
                <a:spcPts val="0"/>
              </a:spcBef>
              <a:spcAft>
                <a:spcPts val="0"/>
              </a:spcAft>
              <a:buSzPts val="2000"/>
              <a:buNone/>
            </a:pPr>
            <a:r>
              <a:t/>
            </a:r>
            <a:endParaRPr/>
          </a:p>
          <a:p>
            <a:pPr indent="-55879" lvl="0" marL="182880" rtl="0" algn="l">
              <a:lnSpc>
                <a:spcPct val="80000"/>
              </a:lnSpc>
              <a:spcBef>
                <a:spcPts val="1200"/>
              </a:spcBef>
              <a:spcAft>
                <a:spcPts val="0"/>
              </a:spcAft>
              <a:buSzPts val="2000"/>
              <a:buNone/>
            </a:pPr>
            <a:r>
              <a:t/>
            </a:r>
            <a:endParaRPr/>
          </a:p>
          <a:p>
            <a:pPr indent="-55879" lvl="0" marL="182880" rtl="0" algn="l">
              <a:lnSpc>
                <a:spcPct val="80000"/>
              </a:lnSpc>
              <a:spcBef>
                <a:spcPts val="1200"/>
              </a:spcBef>
              <a:spcAft>
                <a:spcPts val="0"/>
              </a:spcAft>
              <a:buSzPts val="2000"/>
              <a:buNone/>
            </a:pPr>
            <a:r>
              <a:t/>
            </a:r>
            <a:endParaRPr/>
          </a:p>
          <a:p>
            <a:pPr indent="-55879" lvl="0" marL="182880" rtl="0" algn="l">
              <a:lnSpc>
                <a:spcPct val="80000"/>
              </a:lnSpc>
              <a:spcBef>
                <a:spcPts val="1200"/>
              </a:spcBef>
              <a:spcAft>
                <a:spcPts val="0"/>
              </a:spcAft>
              <a:buSzPts val="2000"/>
              <a:buNone/>
            </a:pPr>
            <a:r>
              <a:t/>
            </a:r>
            <a:endParaRPr/>
          </a:p>
          <a:p>
            <a:pPr indent="-55879" lvl="0" marL="182880" rtl="0" algn="l">
              <a:lnSpc>
                <a:spcPct val="80000"/>
              </a:lnSpc>
              <a:spcBef>
                <a:spcPts val="1200"/>
              </a:spcBef>
              <a:spcAft>
                <a:spcPts val="0"/>
              </a:spcAft>
              <a:buSzPts val="2000"/>
              <a:buNone/>
            </a:pPr>
            <a:r>
              <a:t/>
            </a:r>
            <a:endParaRPr/>
          </a:p>
          <a:p>
            <a:pPr indent="-55879" lvl="0" marL="182880" rtl="0" algn="l">
              <a:lnSpc>
                <a:spcPct val="80000"/>
              </a:lnSpc>
              <a:spcBef>
                <a:spcPts val="1200"/>
              </a:spcBef>
              <a:spcAft>
                <a:spcPts val="0"/>
              </a:spcAft>
              <a:buSzPts val="2000"/>
              <a:buNone/>
            </a:pPr>
            <a:r>
              <a:t/>
            </a:r>
            <a:endParaRPr/>
          </a:p>
          <a:p>
            <a:pPr indent="-182880" lvl="0" marL="182880" rtl="0" algn="l">
              <a:lnSpc>
                <a:spcPct val="80000"/>
              </a:lnSpc>
              <a:spcBef>
                <a:spcPts val="1200"/>
              </a:spcBef>
              <a:spcAft>
                <a:spcPts val="0"/>
              </a:spcAft>
              <a:buSzPts val="2000"/>
              <a:buChar char="●"/>
            </a:pPr>
            <a:r>
              <a:rPr lang="en-US"/>
              <a:t>Oral hygiene instructions (OHI), defined</a:t>
            </a:r>
            <a:endParaRPr/>
          </a:p>
          <a:p>
            <a:pPr indent="0" lvl="0" marL="0" rtl="0" algn="l">
              <a:lnSpc>
                <a:spcPct val="80000"/>
              </a:lnSpc>
              <a:spcBef>
                <a:spcPts val="1200"/>
              </a:spcBef>
              <a:spcAft>
                <a:spcPts val="0"/>
              </a:spcAft>
              <a:buSzPts val="2000"/>
              <a:buNone/>
            </a:pPr>
            <a:r>
              <a:t/>
            </a:r>
            <a:endParaRPr/>
          </a:p>
          <a:p>
            <a:pPr indent="-182880" lvl="0" marL="182880" rtl="0" algn="l">
              <a:lnSpc>
                <a:spcPct val="80000"/>
              </a:lnSpc>
              <a:spcBef>
                <a:spcPts val="1200"/>
              </a:spcBef>
              <a:spcAft>
                <a:spcPts val="0"/>
              </a:spcAft>
              <a:buSzPts val="2000"/>
              <a:buChar char="●"/>
            </a:pPr>
            <a:r>
              <a:rPr lang="en-US"/>
              <a:t>Growth of aging population</a:t>
            </a:r>
            <a:endParaRPr/>
          </a:p>
          <a:p>
            <a:pPr indent="-182880" lvl="1" marL="685800" rtl="0" algn="l">
              <a:lnSpc>
                <a:spcPct val="80000"/>
              </a:lnSpc>
              <a:spcBef>
                <a:spcPts val="250"/>
              </a:spcBef>
              <a:spcAft>
                <a:spcPts val="0"/>
              </a:spcAft>
              <a:buSzPts val="1800"/>
              <a:buChar char="●"/>
            </a:pPr>
            <a:r>
              <a:rPr lang="en-US"/>
              <a:t>1900 vs. today</a:t>
            </a:r>
            <a:endParaRPr/>
          </a:p>
          <a:p>
            <a:pPr indent="0" lvl="1" marL="502919" rtl="0" algn="l">
              <a:lnSpc>
                <a:spcPct val="80000"/>
              </a:lnSpc>
              <a:spcBef>
                <a:spcPts val="500"/>
              </a:spcBef>
              <a:spcAft>
                <a:spcPts val="0"/>
              </a:spcAft>
              <a:buSzPts val="1800"/>
              <a:buNone/>
            </a:pPr>
            <a:r>
              <a:t/>
            </a:r>
            <a:endParaRPr/>
          </a:p>
          <a:p>
            <a:pPr indent="-182880" lvl="0" marL="182880" rtl="0" algn="l">
              <a:lnSpc>
                <a:spcPct val="80000"/>
              </a:lnSpc>
              <a:spcBef>
                <a:spcPts val="1450"/>
              </a:spcBef>
              <a:spcAft>
                <a:spcPts val="0"/>
              </a:spcAft>
              <a:buSzPts val="2000"/>
              <a:buChar char="●"/>
            </a:pPr>
            <a:r>
              <a:rPr lang="en-US"/>
              <a:t>Older adults now keep more of their natural teeth than previous decades</a:t>
            </a:r>
            <a:endParaRPr/>
          </a:p>
          <a:p>
            <a:pPr indent="-55879" lvl="0" marL="182880" rtl="0" algn="l">
              <a:lnSpc>
                <a:spcPct val="80000"/>
              </a:lnSpc>
              <a:spcBef>
                <a:spcPts val="1200"/>
              </a:spcBef>
              <a:spcAft>
                <a:spcPts val="0"/>
              </a:spcAft>
              <a:buSzPts val="2000"/>
              <a:buNone/>
            </a:pPr>
            <a:r>
              <a:t/>
            </a:r>
            <a:endParaRPr/>
          </a:p>
          <a:p>
            <a:pPr indent="0" lvl="0" marL="0" rtl="0" algn="l">
              <a:lnSpc>
                <a:spcPct val="80000"/>
              </a:lnSpc>
              <a:spcBef>
                <a:spcPts val="1200"/>
              </a:spcBef>
              <a:spcAft>
                <a:spcPts val="0"/>
              </a:spcAft>
              <a:buSzPts val="2000"/>
              <a:buNone/>
            </a:pPr>
            <a:r>
              <a:t/>
            </a:r>
            <a:endParaRPr/>
          </a:p>
        </p:txBody>
      </p:sp>
      <p:pic>
        <p:nvPicPr>
          <p:cNvPr id="101" name="Google Shape;101;p3"/>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02" name="Google Shape;102;p3"/>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03" name="Google Shape;103;p3"/>
          <p:cNvPicPr preferRelativeResize="0"/>
          <p:nvPr/>
        </p:nvPicPr>
        <p:blipFill rotWithShape="1">
          <a:blip r:embed="rId4">
            <a:alphaModFix/>
          </a:blip>
          <a:srcRect b="0" l="0" r="0" t="0"/>
          <a:stretch/>
        </p:blipFill>
        <p:spPr>
          <a:xfrm>
            <a:off x="7843233" y="954261"/>
            <a:ext cx="3223206" cy="1804995"/>
          </a:xfrm>
          <a:prstGeom prst="rect">
            <a:avLst/>
          </a:prstGeom>
          <a:noFill/>
          <a:ln>
            <a:noFill/>
          </a:ln>
        </p:spPr>
      </p:pic>
      <p:pic>
        <p:nvPicPr>
          <p:cNvPr id="104" name="Google Shape;104;p3"/>
          <p:cNvPicPr preferRelativeResize="0"/>
          <p:nvPr/>
        </p:nvPicPr>
        <p:blipFill rotWithShape="1">
          <a:blip r:embed="rId5">
            <a:alphaModFix/>
          </a:blip>
          <a:srcRect b="0" l="0" r="0" t="0"/>
          <a:stretch/>
        </p:blipFill>
        <p:spPr>
          <a:xfrm>
            <a:off x="8104095" y="5105101"/>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Common Dental Concerns for Seniors</a:t>
            </a:r>
            <a:endParaRPr/>
          </a:p>
        </p:txBody>
      </p:sp>
      <p:sp>
        <p:nvSpPr>
          <p:cNvPr id="110" name="Google Shape;110;p4"/>
          <p:cNvSpPr txBox="1"/>
          <p:nvPr>
            <p:ph idx="1" type="body"/>
          </p:nvPr>
        </p:nvSpPr>
        <p:spPr>
          <a:xfrm>
            <a:off x="3822376" y="852385"/>
            <a:ext cx="7315200" cy="5120640"/>
          </a:xfrm>
          <a:prstGeom prst="rect">
            <a:avLst/>
          </a:prstGeom>
          <a:noFill/>
          <a:ln>
            <a:noFill/>
          </a:ln>
        </p:spPr>
        <p:txBody>
          <a:bodyPr anchorCtr="0" anchor="ctr" bIns="45700" lIns="91425" spcFirstLastPara="1" rIns="91425" wrap="square" tIns="45700">
            <a:normAutofit/>
          </a:bodyPr>
          <a:lstStyle/>
          <a:p>
            <a:pPr indent="-55879" lvl="0" marL="182880" rtl="0" algn="l">
              <a:lnSpc>
                <a:spcPct val="90000"/>
              </a:lnSpc>
              <a:spcBef>
                <a:spcPts val="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182880" lvl="0" marL="182880" rtl="0" algn="l">
              <a:lnSpc>
                <a:spcPct val="90000"/>
              </a:lnSpc>
              <a:spcBef>
                <a:spcPts val="1200"/>
              </a:spcBef>
              <a:spcAft>
                <a:spcPts val="0"/>
              </a:spcAft>
              <a:buSzPts val="2000"/>
              <a:buChar char="●"/>
            </a:pPr>
            <a:r>
              <a:rPr lang="en-US"/>
              <a:t>Tooth aches and tooth decay </a:t>
            </a:r>
            <a:endParaRPr/>
          </a:p>
          <a:p>
            <a:pPr indent="-182880" lvl="0" marL="182880" rtl="0" algn="l">
              <a:lnSpc>
                <a:spcPct val="90000"/>
              </a:lnSpc>
              <a:spcBef>
                <a:spcPts val="1200"/>
              </a:spcBef>
              <a:spcAft>
                <a:spcPts val="0"/>
              </a:spcAft>
              <a:buSzPts val="2000"/>
              <a:buChar char="●"/>
            </a:pPr>
            <a:r>
              <a:rPr lang="en-US"/>
              <a:t>Shifting teeth</a:t>
            </a:r>
            <a:endParaRPr/>
          </a:p>
          <a:p>
            <a:pPr indent="-182880" lvl="0" marL="182880" rtl="0" algn="l">
              <a:lnSpc>
                <a:spcPct val="90000"/>
              </a:lnSpc>
              <a:spcBef>
                <a:spcPts val="1200"/>
              </a:spcBef>
              <a:spcAft>
                <a:spcPts val="0"/>
              </a:spcAft>
              <a:buSzPts val="2000"/>
              <a:buChar char="●"/>
            </a:pPr>
            <a:r>
              <a:rPr lang="en-US"/>
              <a:t>Poor Diet</a:t>
            </a:r>
            <a:endParaRPr/>
          </a:p>
          <a:p>
            <a:pPr indent="-182880" lvl="0" marL="182880" rtl="0" algn="l">
              <a:lnSpc>
                <a:spcPct val="90000"/>
              </a:lnSpc>
              <a:spcBef>
                <a:spcPts val="1200"/>
              </a:spcBef>
              <a:spcAft>
                <a:spcPts val="0"/>
              </a:spcAft>
              <a:buSzPts val="2000"/>
              <a:buChar char="●"/>
            </a:pPr>
            <a:r>
              <a:rPr lang="en-US"/>
              <a:t>Ill fitting dental appliances</a:t>
            </a:r>
            <a:endParaRPr/>
          </a:p>
          <a:p>
            <a:pPr indent="-182880" lvl="0" marL="182880" rtl="0" algn="l">
              <a:lnSpc>
                <a:spcPct val="90000"/>
              </a:lnSpc>
              <a:spcBef>
                <a:spcPts val="1200"/>
              </a:spcBef>
              <a:spcAft>
                <a:spcPts val="0"/>
              </a:spcAft>
              <a:buSzPts val="2000"/>
              <a:buChar char="●"/>
            </a:pPr>
            <a:r>
              <a:rPr lang="en-US"/>
              <a:t>“Dry mouth syndrome”</a:t>
            </a:r>
            <a:endParaRPr/>
          </a:p>
          <a:p>
            <a:pPr indent="-55879" lvl="0" marL="18288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p:txBody>
      </p:sp>
      <p:pic>
        <p:nvPicPr>
          <p:cNvPr id="111" name="Google Shape;111;p4"/>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12" name="Google Shape;112;p4"/>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13" name="Google Shape;113;p4"/>
          <p:cNvPicPr preferRelativeResize="0"/>
          <p:nvPr/>
        </p:nvPicPr>
        <p:blipFill rotWithShape="1">
          <a:blip r:embed="rId4">
            <a:alphaModFix/>
          </a:blip>
          <a:srcRect b="0" l="0" r="0" t="0"/>
          <a:stretch/>
        </p:blipFill>
        <p:spPr>
          <a:xfrm>
            <a:off x="7479976" y="4831977"/>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Gum Disease in Seniors</a:t>
            </a:r>
            <a:endParaRPr/>
          </a:p>
        </p:txBody>
      </p:sp>
      <p:sp>
        <p:nvSpPr>
          <p:cNvPr id="119" name="Google Shape;119;p5"/>
          <p:cNvSpPr txBox="1"/>
          <p:nvPr>
            <p:ph idx="1" type="body"/>
          </p:nvPr>
        </p:nvSpPr>
        <p:spPr>
          <a:xfrm>
            <a:off x="3869268" y="81066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a:t>Gingivitis </a:t>
            </a:r>
            <a:endParaRPr/>
          </a:p>
          <a:p>
            <a:pPr indent="-182880" lvl="1" marL="685800" rtl="0" algn="l">
              <a:lnSpc>
                <a:spcPct val="90000"/>
              </a:lnSpc>
              <a:spcBef>
                <a:spcPts val="250"/>
              </a:spcBef>
              <a:spcAft>
                <a:spcPts val="0"/>
              </a:spcAft>
              <a:buSzPts val="1800"/>
              <a:buChar char="●"/>
            </a:pPr>
            <a:r>
              <a:rPr lang="en-US"/>
              <a:t>Also known as gum disease or early periodontal disease</a:t>
            </a:r>
            <a:endParaRPr/>
          </a:p>
          <a:p>
            <a:pPr indent="0" lvl="1" marL="502919" rtl="0" algn="l">
              <a:lnSpc>
                <a:spcPct val="90000"/>
              </a:lnSpc>
              <a:spcBef>
                <a:spcPts val="500"/>
              </a:spcBef>
              <a:spcAft>
                <a:spcPts val="0"/>
              </a:spcAft>
              <a:buSzPts val="1800"/>
              <a:buNone/>
            </a:pPr>
            <a:r>
              <a:t/>
            </a:r>
            <a:endParaRPr/>
          </a:p>
          <a:p>
            <a:pPr indent="-182880" lvl="0" marL="182880" rtl="0" algn="l">
              <a:lnSpc>
                <a:spcPct val="90000"/>
              </a:lnSpc>
              <a:spcBef>
                <a:spcPts val="1450"/>
              </a:spcBef>
              <a:spcAft>
                <a:spcPts val="0"/>
              </a:spcAft>
              <a:buSzPts val="2000"/>
              <a:buChar char="●"/>
            </a:pPr>
            <a:r>
              <a:rPr lang="en-US"/>
              <a:t>Stages of periodontal disease </a:t>
            </a:r>
            <a:endParaRPr/>
          </a:p>
          <a:p>
            <a:pPr indent="-182880" lvl="1" marL="685800" rtl="0" algn="l">
              <a:lnSpc>
                <a:spcPct val="90000"/>
              </a:lnSpc>
              <a:spcBef>
                <a:spcPts val="250"/>
              </a:spcBef>
              <a:spcAft>
                <a:spcPts val="0"/>
              </a:spcAft>
              <a:buSzPts val="1800"/>
              <a:buChar char="●"/>
            </a:pPr>
            <a:r>
              <a:rPr lang="en-US"/>
              <a:t>Healthy gums</a:t>
            </a:r>
            <a:endParaRPr/>
          </a:p>
          <a:p>
            <a:pPr indent="-182880" lvl="1" marL="685800" rtl="0" algn="l">
              <a:lnSpc>
                <a:spcPct val="90000"/>
              </a:lnSpc>
              <a:spcBef>
                <a:spcPts val="500"/>
              </a:spcBef>
              <a:spcAft>
                <a:spcPts val="0"/>
              </a:spcAft>
              <a:buSzPts val="1800"/>
              <a:buChar char="●"/>
            </a:pPr>
            <a:r>
              <a:rPr lang="en-US"/>
              <a:t>Gingivitis </a:t>
            </a:r>
            <a:endParaRPr/>
          </a:p>
          <a:p>
            <a:pPr indent="-182880" lvl="1" marL="685800" rtl="0" algn="l">
              <a:lnSpc>
                <a:spcPct val="90000"/>
              </a:lnSpc>
              <a:spcBef>
                <a:spcPts val="500"/>
              </a:spcBef>
              <a:spcAft>
                <a:spcPts val="0"/>
              </a:spcAft>
              <a:buSzPts val="1800"/>
              <a:buChar char="●"/>
            </a:pPr>
            <a:r>
              <a:rPr lang="en-US"/>
              <a:t>Periodontitis</a:t>
            </a:r>
            <a:endParaRPr/>
          </a:p>
          <a:p>
            <a:pPr indent="-182880" lvl="1" marL="685800" rtl="0" algn="l">
              <a:lnSpc>
                <a:spcPct val="90000"/>
              </a:lnSpc>
              <a:spcBef>
                <a:spcPts val="500"/>
              </a:spcBef>
              <a:spcAft>
                <a:spcPts val="0"/>
              </a:spcAft>
              <a:buSzPts val="1800"/>
              <a:buChar char="●"/>
            </a:pPr>
            <a:r>
              <a:rPr lang="en-US"/>
              <a:t>Advanced Periodontitis</a:t>
            </a:r>
            <a:endParaRPr/>
          </a:p>
          <a:p>
            <a:pPr indent="-55879" lvl="0" marL="182880" rtl="0" algn="l">
              <a:lnSpc>
                <a:spcPct val="90000"/>
              </a:lnSpc>
              <a:spcBef>
                <a:spcPts val="1450"/>
              </a:spcBef>
              <a:spcAft>
                <a:spcPts val="0"/>
              </a:spcAft>
              <a:buSzPts val="2000"/>
              <a:buNone/>
            </a:pPr>
            <a:r>
              <a:t/>
            </a:r>
            <a:endParaRPr/>
          </a:p>
          <a:p>
            <a:pPr indent="-182880" lvl="0" marL="182880" rtl="0" algn="l">
              <a:lnSpc>
                <a:spcPct val="90000"/>
              </a:lnSpc>
              <a:spcBef>
                <a:spcPts val="1200"/>
              </a:spcBef>
              <a:spcAft>
                <a:spcPts val="0"/>
              </a:spcAft>
              <a:buSzPts val="2000"/>
              <a:buChar char="●"/>
            </a:pPr>
            <a:r>
              <a:rPr lang="en-US"/>
              <a:t>Leading cause of tooth loss</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p:txBody>
      </p:sp>
      <p:pic>
        <p:nvPicPr>
          <p:cNvPr id="120" name="Google Shape;120;p5"/>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21" name="Google Shape;121;p5"/>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22" name="Google Shape;122;p5"/>
          <p:cNvPicPr preferRelativeResize="0"/>
          <p:nvPr/>
        </p:nvPicPr>
        <p:blipFill rotWithShape="1">
          <a:blip r:embed="rId4">
            <a:alphaModFix/>
          </a:blip>
          <a:srcRect b="0" l="0" r="0" t="0"/>
          <a:stretch/>
        </p:blipFill>
        <p:spPr>
          <a:xfrm>
            <a:off x="7547020" y="3474241"/>
            <a:ext cx="3637448" cy="2510508"/>
          </a:xfrm>
          <a:prstGeom prst="rect">
            <a:avLst/>
          </a:prstGeom>
          <a:noFill/>
          <a:ln>
            <a:noFill/>
          </a:ln>
        </p:spPr>
      </p:pic>
      <p:pic>
        <p:nvPicPr>
          <p:cNvPr id="123" name="Google Shape;123;p5"/>
          <p:cNvPicPr preferRelativeResize="0"/>
          <p:nvPr/>
        </p:nvPicPr>
        <p:blipFill rotWithShape="1">
          <a:blip r:embed="rId5">
            <a:alphaModFix/>
          </a:blip>
          <a:srcRect b="0" l="0" r="0" t="0"/>
          <a:stretch/>
        </p:blipFill>
        <p:spPr>
          <a:xfrm>
            <a:off x="4150659" y="5348429"/>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Gum Disease in Seniors</a:t>
            </a:r>
            <a:endParaRPr/>
          </a:p>
        </p:txBody>
      </p:sp>
      <p:sp>
        <p:nvSpPr>
          <p:cNvPr id="129" name="Google Shape;129;p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Effects of Gum Disease on Overall Health</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p:txBody>
      </p:sp>
      <p:pic>
        <p:nvPicPr>
          <p:cNvPr id="130" name="Google Shape;130;p6"/>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31" name="Google Shape;131;p6"/>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32" name="Google Shape;132;p6"/>
          <p:cNvPicPr preferRelativeResize="0"/>
          <p:nvPr/>
        </p:nvPicPr>
        <p:blipFill rotWithShape="1">
          <a:blip r:embed="rId4">
            <a:alphaModFix/>
          </a:blip>
          <a:srcRect b="0" l="0" r="0" t="0"/>
          <a:stretch/>
        </p:blipFill>
        <p:spPr>
          <a:xfrm>
            <a:off x="5609196" y="2042443"/>
            <a:ext cx="3835343" cy="3942305"/>
          </a:xfrm>
          <a:prstGeom prst="rect">
            <a:avLst/>
          </a:prstGeom>
          <a:noFill/>
          <a:ln>
            <a:noFill/>
          </a:ln>
        </p:spPr>
      </p:pic>
      <p:pic>
        <p:nvPicPr>
          <p:cNvPr id="133" name="Google Shape;133;p6"/>
          <p:cNvPicPr preferRelativeResize="0"/>
          <p:nvPr/>
        </p:nvPicPr>
        <p:blipFill rotWithShape="1">
          <a:blip r:embed="rId5">
            <a:alphaModFix/>
          </a:blip>
          <a:srcRect b="0" l="0" r="0" t="0"/>
          <a:stretch/>
        </p:blipFill>
        <p:spPr>
          <a:xfrm>
            <a:off x="9808606" y="5253251"/>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Causes of Gum Disease</a:t>
            </a:r>
            <a:endParaRPr/>
          </a:p>
        </p:txBody>
      </p:sp>
      <p:sp>
        <p:nvSpPr>
          <p:cNvPr id="139" name="Google Shape;139;p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86360" lvl="0" marL="182880" rtl="0" algn="l">
              <a:lnSpc>
                <a:spcPct val="70000"/>
              </a:lnSpc>
              <a:spcBef>
                <a:spcPts val="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182880" lvl="0" marL="182880" rtl="0" algn="l">
              <a:lnSpc>
                <a:spcPct val="70000"/>
              </a:lnSpc>
              <a:spcBef>
                <a:spcPts val="1200"/>
              </a:spcBef>
              <a:spcAft>
                <a:spcPts val="0"/>
              </a:spcAft>
              <a:buSzPts val="2755"/>
              <a:buChar char="●"/>
            </a:pPr>
            <a:r>
              <a:rPr lang="en-US" sz="2755"/>
              <a:t>Plaque</a:t>
            </a:r>
            <a:endParaRPr/>
          </a:p>
          <a:p>
            <a:pPr indent="-182880" lvl="0" marL="182880" rtl="0" algn="l">
              <a:lnSpc>
                <a:spcPct val="70000"/>
              </a:lnSpc>
              <a:spcBef>
                <a:spcPts val="1200"/>
              </a:spcBef>
              <a:spcAft>
                <a:spcPts val="0"/>
              </a:spcAft>
              <a:buSzPts val="2755"/>
              <a:buChar char="●"/>
            </a:pPr>
            <a:r>
              <a:rPr lang="en-US" sz="2755"/>
              <a:t>Hormonal changes</a:t>
            </a:r>
            <a:endParaRPr/>
          </a:p>
          <a:p>
            <a:pPr indent="-182880" lvl="0" marL="182880" rtl="0" algn="l">
              <a:lnSpc>
                <a:spcPct val="70000"/>
              </a:lnSpc>
              <a:spcBef>
                <a:spcPts val="1200"/>
              </a:spcBef>
              <a:spcAft>
                <a:spcPts val="0"/>
              </a:spcAft>
              <a:buSzPts val="2755"/>
              <a:buChar char="●"/>
            </a:pPr>
            <a:r>
              <a:rPr lang="en-US" sz="2755"/>
              <a:t>Illness</a:t>
            </a:r>
            <a:endParaRPr/>
          </a:p>
          <a:p>
            <a:pPr indent="-182880" lvl="0" marL="182880" rtl="0" algn="l">
              <a:lnSpc>
                <a:spcPct val="70000"/>
              </a:lnSpc>
              <a:spcBef>
                <a:spcPts val="1200"/>
              </a:spcBef>
              <a:spcAft>
                <a:spcPts val="0"/>
              </a:spcAft>
              <a:buSzPts val="2755"/>
              <a:buChar char="●"/>
            </a:pPr>
            <a:r>
              <a:rPr lang="en-US" sz="2755"/>
              <a:t>Medications</a:t>
            </a:r>
            <a:endParaRPr/>
          </a:p>
          <a:p>
            <a:pPr indent="-182880" lvl="0" marL="182880" rtl="0" algn="l">
              <a:lnSpc>
                <a:spcPct val="70000"/>
              </a:lnSpc>
              <a:spcBef>
                <a:spcPts val="1200"/>
              </a:spcBef>
              <a:spcAft>
                <a:spcPts val="0"/>
              </a:spcAft>
              <a:buSzPts val="2755"/>
              <a:buChar char="●"/>
            </a:pPr>
            <a:r>
              <a:rPr lang="en-US" sz="2755"/>
              <a:t>Personal habits</a:t>
            </a:r>
            <a:endParaRPr/>
          </a:p>
          <a:p>
            <a:pPr indent="-182880" lvl="0" marL="182880" rtl="0" algn="l">
              <a:lnSpc>
                <a:spcPct val="70000"/>
              </a:lnSpc>
              <a:spcBef>
                <a:spcPts val="1200"/>
              </a:spcBef>
              <a:spcAft>
                <a:spcPts val="0"/>
              </a:spcAft>
              <a:buSzPts val="2755"/>
              <a:buChar char="●"/>
            </a:pPr>
            <a:r>
              <a:rPr lang="en-US" sz="2755"/>
              <a:t>Poor oral hygiene </a:t>
            </a:r>
            <a:endParaRPr/>
          </a:p>
          <a:p>
            <a:pPr indent="-182880" lvl="0" marL="182880" rtl="0" algn="l">
              <a:lnSpc>
                <a:spcPct val="70000"/>
              </a:lnSpc>
              <a:spcBef>
                <a:spcPts val="1200"/>
              </a:spcBef>
              <a:spcAft>
                <a:spcPts val="0"/>
              </a:spcAft>
              <a:buSzPts val="2755"/>
              <a:buChar char="●"/>
            </a:pPr>
            <a:r>
              <a:rPr lang="en-US" sz="2755"/>
              <a:t>Family history</a:t>
            </a:r>
            <a:endParaRPr/>
          </a:p>
          <a:p>
            <a:pPr indent="-86360" lvl="0" marL="182880" rtl="0" algn="l">
              <a:lnSpc>
                <a:spcPct val="70000"/>
              </a:lnSpc>
              <a:spcBef>
                <a:spcPts val="1200"/>
              </a:spcBef>
              <a:spcAft>
                <a:spcPts val="0"/>
              </a:spcAft>
              <a:buSzPts val="1520"/>
              <a:buNone/>
            </a:pPr>
            <a:r>
              <a:t/>
            </a:r>
            <a:endParaRPr sz="152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p:txBody>
      </p:sp>
      <p:pic>
        <p:nvPicPr>
          <p:cNvPr id="140" name="Google Shape;140;p7"/>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41" name="Google Shape;141;p7"/>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42" name="Google Shape;142;p7"/>
          <p:cNvPicPr preferRelativeResize="0"/>
          <p:nvPr/>
        </p:nvPicPr>
        <p:blipFill rotWithShape="1">
          <a:blip r:embed="rId4">
            <a:alphaModFix/>
          </a:blip>
          <a:srcRect b="0" l="0" r="0" t="0"/>
          <a:stretch/>
        </p:blipFill>
        <p:spPr>
          <a:xfrm>
            <a:off x="8998424" y="512197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How to Recognize Gum Disease</a:t>
            </a:r>
            <a:endParaRPr/>
          </a:p>
        </p:txBody>
      </p:sp>
      <p:sp>
        <p:nvSpPr>
          <p:cNvPr id="148" name="Google Shape;148;p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01599" lvl="0" marL="182880" rtl="0" algn="l">
              <a:lnSpc>
                <a:spcPct val="70000"/>
              </a:lnSpc>
              <a:spcBef>
                <a:spcPts val="0"/>
              </a:spcBef>
              <a:spcAft>
                <a:spcPts val="0"/>
              </a:spcAft>
              <a:buSzPts val="1280"/>
              <a:buNone/>
            </a:pPr>
            <a:r>
              <a:t/>
            </a:r>
            <a:endParaRPr sz="1280"/>
          </a:p>
          <a:p>
            <a:pPr indent="-101599" lvl="0" marL="182880" rtl="0" algn="l">
              <a:lnSpc>
                <a:spcPct val="70000"/>
              </a:lnSpc>
              <a:spcBef>
                <a:spcPts val="1200"/>
              </a:spcBef>
              <a:spcAft>
                <a:spcPts val="0"/>
              </a:spcAft>
              <a:buSzPts val="1280"/>
              <a:buNone/>
            </a:pPr>
            <a:r>
              <a:t/>
            </a:r>
            <a:endParaRPr sz="1280"/>
          </a:p>
          <a:p>
            <a:pPr indent="-101599" lvl="0" marL="182880" rtl="0" algn="l">
              <a:lnSpc>
                <a:spcPct val="70000"/>
              </a:lnSpc>
              <a:spcBef>
                <a:spcPts val="1200"/>
              </a:spcBef>
              <a:spcAft>
                <a:spcPts val="0"/>
              </a:spcAft>
              <a:buSzPts val="1280"/>
              <a:buNone/>
            </a:pPr>
            <a:r>
              <a:t/>
            </a:r>
            <a:endParaRPr sz="1280"/>
          </a:p>
          <a:p>
            <a:pPr indent="-101599" lvl="0" marL="182880" rtl="0" algn="l">
              <a:lnSpc>
                <a:spcPct val="70000"/>
              </a:lnSpc>
              <a:spcBef>
                <a:spcPts val="1200"/>
              </a:spcBef>
              <a:spcAft>
                <a:spcPts val="0"/>
              </a:spcAft>
              <a:buSzPts val="1280"/>
              <a:buNone/>
            </a:pPr>
            <a:r>
              <a:t/>
            </a:r>
            <a:endParaRPr sz="1280"/>
          </a:p>
          <a:p>
            <a:pPr indent="-101599" lvl="0" marL="182880" rtl="0" algn="l">
              <a:lnSpc>
                <a:spcPct val="70000"/>
              </a:lnSpc>
              <a:spcBef>
                <a:spcPts val="1200"/>
              </a:spcBef>
              <a:spcAft>
                <a:spcPts val="0"/>
              </a:spcAft>
              <a:buSzPts val="1280"/>
              <a:buNone/>
            </a:pPr>
            <a:r>
              <a:t/>
            </a:r>
            <a:endParaRPr sz="1280"/>
          </a:p>
          <a:p>
            <a:pPr indent="-101599" lvl="0" marL="182880" rtl="0" algn="l">
              <a:lnSpc>
                <a:spcPct val="70000"/>
              </a:lnSpc>
              <a:spcBef>
                <a:spcPts val="1200"/>
              </a:spcBef>
              <a:spcAft>
                <a:spcPts val="0"/>
              </a:spcAft>
              <a:buSzPts val="1280"/>
              <a:buNone/>
            </a:pPr>
            <a:r>
              <a:t/>
            </a:r>
            <a:endParaRPr sz="1280"/>
          </a:p>
          <a:p>
            <a:pPr indent="-182880" lvl="0" marL="182880" rtl="0" algn="l">
              <a:lnSpc>
                <a:spcPct val="70000"/>
              </a:lnSpc>
              <a:spcBef>
                <a:spcPts val="1200"/>
              </a:spcBef>
              <a:spcAft>
                <a:spcPts val="0"/>
              </a:spcAft>
              <a:buSzPts val="2320"/>
              <a:buChar char="●"/>
            </a:pPr>
            <a:r>
              <a:rPr lang="en-US" sz="2320"/>
              <a:t>Often a silent disease</a:t>
            </a:r>
            <a:endParaRPr/>
          </a:p>
          <a:p>
            <a:pPr indent="0" lvl="0" marL="0" rtl="0" algn="l">
              <a:lnSpc>
                <a:spcPct val="70000"/>
              </a:lnSpc>
              <a:spcBef>
                <a:spcPts val="1200"/>
              </a:spcBef>
              <a:spcAft>
                <a:spcPts val="0"/>
              </a:spcAft>
              <a:buSzPts val="2320"/>
              <a:buNone/>
            </a:pPr>
            <a:r>
              <a:t/>
            </a:r>
            <a:endParaRPr sz="2320"/>
          </a:p>
          <a:p>
            <a:pPr indent="-182880" lvl="0" marL="182880" rtl="0" algn="l">
              <a:lnSpc>
                <a:spcPct val="70000"/>
              </a:lnSpc>
              <a:spcBef>
                <a:spcPts val="1200"/>
              </a:spcBef>
              <a:spcAft>
                <a:spcPts val="0"/>
              </a:spcAft>
              <a:buSzPts val="2320"/>
              <a:buChar char="●"/>
            </a:pPr>
            <a:r>
              <a:rPr lang="en-US" sz="2320"/>
              <a:t>Warning signs:</a:t>
            </a:r>
            <a:endParaRPr/>
          </a:p>
          <a:p>
            <a:pPr indent="-182880" lvl="1" marL="685800" rtl="0" algn="l">
              <a:lnSpc>
                <a:spcPct val="70000"/>
              </a:lnSpc>
              <a:spcBef>
                <a:spcPts val="250"/>
              </a:spcBef>
              <a:spcAft>
                <a:spcPts val="0"/>
              </a:spcAft>
              <a:buSzPts val="2240"/>
              <a:buChar char="●"/>
            </a:pPr>
            <a:r>
              <a:rPr lang="en-US" sz="2240"/>
              <a:t>Bleeding after brushing</a:t>
            </a:r>
            <a:endParaRPr/>
          </a:p>
          <a:p>
            <a:pPr indent="-182880" lvl="1" marL="685800" rtl="0" algn="l">
              <a:lnSpc>
                <a:spcPct val="70000"/>
              </a:lnSpc>
              <a:spcBef>
                <a:spcPts val="500"/>
              </a:spcBef>
              <a:spcAft>
                <a:spcPts val="0"/>
              </a:spcAft>
              <a:buSzPts val="2240"/>
              <a:buChar char="●"/>
            </a:pPr>
            <a:r>
              <a:rPr lang="en-US" sz="2240"/>
              <a:t>Red, swollen gums</a:t>
            </a:r>
            <a:endParaRPr/>
          </a:p>
          <a:p>
            <a:pPr indent="-182880" lvl="1" marL="685800" rtl="0" algn="l">
              <a:lnSpc>
                <a:spcPct val="70000"/>
              </a:lnSpc>
              <a:spcBef>
                <a:spcPts val="500"/>
              </a:spcBef>
              <a:spcAft>
                <a:spcPts val="0"/>
              </a:spcAft>
              <a:buSzPts val="2240"/>
              <a:buChar char="●"/>
            </a:pPr>
            <a:r>
              <a:rPr lang="en-US" sz="2240"/>
              <a:t>Bad breath/taste in mouth</a:t>
            </a:r>
            <a:endParaRPr/>
          </a:p>
          <a:p>
            <a:pPr indent="-182880" lvl="1" marL="685800" rtl="0" algn="l">
              <a:lnSpc>
                <a:spcPct val="70000"/>
              </a:lnSpc>
              <a:spcBef>
                <a:spcPts val="500"/>
              </a:spcBef>
              <a:spcAft>
                <a:spcPts val="0"/>
              </a:spcAft>
              <a:buSzPts val="2240"/>
              <a:buChar char="●"/>
            </a:pPr>
            <a:r>
              <a:rPr lang="en-US" sz="2240"/>
              <a:t>Receding gums</a:t>
            </a:r>
            <a:endParaRPr/>
          </a:p>
          <a:p>
            <a:pPr indent="-182880" lvl="1" marL="685800" rtl="0" algn="l">
              <a:lnSpc>
                <a:spcPct val="70000"/>
              </a:lnSpc>
              <a:spcBef>
                <a:spcPts val="500"/>
              </a:spcBef>
              <a:spcAft>
                <a:spcPts val="0"/>
              </a:spcAft>
              <a:buSzPts val="2240"/>
              <a:buChar char="●"/>
            </a:pPr>
            <a:r>
              <a:rPr lang="en-US" sz="2240"/>
              <a:t>Pockets between teeth and gums</a:t>
            </a:r>
            <a:endParaRPr/>
          </a:p>
          <a:p>
            <a:pPr indent="-182880" lvl="1" marL="685800" rtl="0" algn="l">
              <a:lnSpc>
                <a:spcPct val="70000"/>
              </a:lnSpc>
              <a:spcBef>
                <a:spcPts val="500"/>
              </a:spcBef>
              <a:spcAft>
                <a:spcPts val="0"/>
              </a:spcAft>
              <a:buSzPts val="2240"/>
              <a:buChar char="●"/>
            </a:pPr>
            <a:r>
              <a:rPr lang="en-US" sz="2240"/>
              <a:t>Loose or shifting teeth</a:t>
            </a:r>
            <a:endParaRPr/>
          </a:p>
          <a:p>
            <a:pPr indent="-182880" lvl="1" marL="685800" rtl="0" algn="l">
              <a:lnSpc>
                <a:spcPct val="70000"/>
              </a:lnSpc>
              <a:spcBef>
                <a:spcPts val="500"/>
              </a:spcBef>
              <a:spcAft>
                <a:spcPts val="0"/>
              </a:spcAft>
              <a:buSzPts val="2240"/>
              <a:buChar char="●"/>
            </a:pPr>
            <a:r>
              <a:rPr lang="en-US" sz="2240"/>
              <a:t>Tooth shifting</a:t>
            </a:r>
            <a:endParaRPr/>
          </a:p>
          <a:p>
            <a:pPr indent="-101599" lvl="0" marL="182880" rtl="0" algn="l">
              <a:lnSpc>
                <a:spcPct val="70000"/>
              </a:lnSpc>
              <a:spcBef>
                <a:spcPts val="1450"/>
              </a:spcBef>
              <a:spcAft>
                <a:spcPts val="0"/>
              </a:spcAft>
              <a:buSzPts val="1280"/>
              <a:buNone/>
            </a:pPr>
            <a:r>
              <a:t/>
            </a:r>
            <a:endParaRPr sz="1280"/>
          </a:p>
          <a:p>
            <a:pPr indent="0" lvl="0" marL="0" rtl="0" algn="l">
              <a:lnSpc>
                <a:spcPct val="70000"/>
              </a:lnSpc>
              <a:spcBef>
                <a:spcPts val="1200"/>
              </a:spcBef>
              <a:spcAft>
                <a:spcPts val="0"/>
              </a:spcAft>
              <a:buSzPts val="800"/>
              <a:buNone/>
            </a:pPr>
            <a:r>
              <a:t/>
            </a:r>
            <a:endParaRPr sz="800"/>
          </a:p>
          <a:p>
            <a:pPr indent="0" lvl="0" marL="0" rtl="0" algn="l">
              <a:lnSpc>
                <a:spcPct val="70000"/>
              </a:lnSpc>
              <a:spcBef>
                <a:spcPts val="1200"/>
              </a:spcBef>
              <a:spcAft>
                <a:spcPts val="0"/>
              </a:spcAft>
              <a:buSzPts val="800"/>
              <a:buNone/>
            </a:pPr>
            <a:r>
              <a:t/>
            </a:r>
            <a:endParaRPr sz="800"/>
          </a:p>
          <a:p>
            <a:pPr indent="0" lvl="0" marL="0" rtl="0" algn="l">
              <a:lnSpc>
                <a:spcPct val="70000"/>
              </a:lnSpc>
              <a:spcBef>
                <a:spcPts val="1200"/>
              </a:spcBef>
              <a:spcAft>
                <a:spcPts val="0"/>
              </a:spcAft>
              <a:buSzPts val="800"/>
              <a:buNone/>
            </a:pPr>
            <a:r>
              <a:t/>
            </a:r>
            <a:endParaRPr sz="800"/>
          </a:p>
          <a:p>
            <a:pPr indent="0" lvl="0" marL="0" rtl="0" algn="l">
              <a:lnSpc>
                <a:spcPct val="70000"/>
              </a:lnSpc>
              <a:spcBef>
                <a:spcPts val="1200"/>
              </a:spcBef>
              <a:spcAft>
                <a:spcPts val="0"/>
              </a:spcAft>
              <a:buSzPts val="800"/>
              <a:buNone/>
            </a:pPr>
            <a:r>
              <a:t/>
            </a:r>
            <a:endParaRPr sz="800"/>
          </a:p>
          <a:p>
            <a:pPr indent="0" lvl="0" marL="0" rtl="0" algn="l">
              <a:lnSpc>
                <a:spcPct val="70000"/>
              </a:lnSpc>
              <a:spcBef>
                <a:spcPts val="1200"/>
              </a:spcBef>
              <a:spcAft>
                <a:spcPts val="0"/>
              </a:spcAft>
              <a:buSzPts val="800"/>
              <a:buNone/>
            </a:pPr>
            <a:r>
              <a:t/>
            </a:r>
            <a:endParaRPr sz="800"/>
          </a:p>
          <a:p>
            <a:pPr indent="0" lvl="0" marL="0" rtl="0" algn="l">
              <a:lnSpc>
                <a:spcPct val="70000"/>
              </a:lnSpc>
              <a:spcBef>
                <a:spcPts val="1200"/>
              </a:spcBef>
              <a:spcAft>
                <a:spcPts val="0"/>
              </a:spcAft>
              <a:buSzPts val="800"/>
              <a:buNone/>
            </a:pPr>
            <a:r>
              <a:t/>
            </a:r>
            <a:endParaRPr sz="800"/>
          </a:p>
          <a:p>
            <a:pPr indent="0" lvl="0" marL="0" rtl="0" algn="l">
              <a:lnSpc>
                <a:spcPct val="70000"/>
              </a:lnSpc>
              <a:spcBef>
                <a:spcPts val="1200"/>
              </a:spcBef>
              <a:spcAft>
                <a:spcPts val="0"/>
              </a:spcAft>
              <a:buSzPts val="800"/>
              <a:buNone/>
            </a:pPr>
            <a:r>
              <a:t/>
            </a:r>
            <a:endParaRPr sz="800"/>
          </a:p>
        </p:txBody>
      </p:sp>
      <p:pic>
        <p:nvPicPr>
          <p:cNvPr id="149" name="Google Shape;149;p8"/>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50" name="Google Shape;150;p8"/>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51" name="Google Shape;151;p8"/>
          <p:cNvPicPr preferRelativeResize="0"/>
          <p:nvPr/>
        </p:nvPicPr>
        <p:blipFill rotWithShape="1">
          <a:blip r:embed="rId4">
            <a:alphaModFix/>
          </a:blip>
          <a:srcRect b="0" l="0" r="0" t="0"/>
          <a:stretch/>
        </p:blipFill>
        <p:spPr>
          <a:xfrm>
            <a:off x="7873103" y="760854"/>
            <a:ext cx="3066667" cy="2238095"/>
          </a:xfrm>
          <a:prstGeom prst="rect">
            <a:avLst/>
          </a:prstGeom>
          <a:noFill/>
          <a:ln>
            <a:noFill/>
          </a:ln>
        </p:spPr>
      </p:pic>
      <p:pic>
        <p:nvPicPr>
          <p:cNvPr id="152" name="Google Shape;152;p8"/>
          <p:cNvPicPr preferRelativeResize="0"/>
          <p:nvPr/>
        </p:nvPicPr>
        <p:blipFill rotWithShape="1">
          <a:blip r:embed="rId5">
            <a:alphaModFix/>
          </a:blip>
          <a:srcRect b="0" l="0" r="0" t="0"/>
          <a:stretch/>
        </p:blipFill>
        <p:spPr>
          <a:xfrm>
            <a:off x="9101636" y="51154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Planned Activities</a:t>
            </a:r>
            <a:endParaRPr/>
          </a:p>
        </p:txBody>
      </p:sp>
      <p:sp>
        <p:nvSpPr>
          <p:cNvPr id="158" name="Google Shape;158;p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86360" lvl="0" marL="182880" rtl="0" algn="l">
              <a:lnSpc>
                <a:spcPct val="70000"/>
              </a:lnSpc>
              <a:spcBef>
                <a:spcPts val="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86360" lvl="0" marL="182880" rtl="0" algn="l">
              <a:lnSpc>
                <a:spcPct val="70000"/>
              </a:lnSpc>
              <a:spcBef>
                <a:spcPts val="1200"/>
              </a:spcBef>
              <a:spcAft>
                <a:spcPts val="0"/>
              </a:spcAft>
              <a:buSzPts val="1520"/>
              <a:buNone/>
            </a:pPr>
            <a:r>
              <a:t/>
            </a:r>
            <a:endParaRPr sz="1520"/>
          </a:p>
          <a:p>
            <a:pPr indent="-182880" lvl="0" marL="182880" rtl="0" algn="l">
              <a:lnSpc>
                <a:spcPct val="70000"/>
              </a:lnSpc>
              <a:spcBef>
                <a:spcPts val="1200"/>
              </a:spcBef>
              <a:spcAft>
                <a:spcPts val="0"/>
              </a:spcAft>
              <a:buSzPts val="2755"/>
              <a:buFont typeface="Noto Sans Symbols"/>
              <a:buChar char="❑"/>
            </a:pPr>
            <a:r>
              <a:rPr lang="en-US" sz="2755"/>
              <a:t>Brush twice daily</a:t>
            </a:r>
            <a:endParaRPr/>
          </a:p>
          <a:p>
            <a:pPr indent="0" lvl="0" marL="0" rtl="0" algn="l">
              <a:lnSpc>
                <a:spcPct val="70000"/>
              </a:lnSpc>
              <a:spcBef>
                <a:spcPts val="1200"/>
              </a:spcBef>
              <a:spcAft>
                <a:spcPts val="0"/>
              </a:spcAft>
              <a:buSzPts val="2755"/>
              <a:buNone/>
            </a:pPr>
            <a:r>
              <a:t/>
            </a:r>
            <a:endParaRPr sz="2755"/>
          </a:p>
          <a:p>
            <a:pPr indent="-182880" lvl="0" marL="182880" rtl="0" algn="l">
              <a:lnSpc>
                <a:spcPct val="70000"/>
              </a:lnSpc>
              <a:spcBef>
                <a:spcPts val="1200"/>
              </a:spcBef>
              <a:spcAft>
                <a:spcPts val="0"/>
              </a:spcAft>
              <a:buSzPts val="2755"/>
              <a:buFont typeface="Noto Sans Symbols"/>
              <a:buChar char="❑"/>
            </a:pPr>
            <a:r>
              <a:rPr lang="en-US" sz="2755"/>
              <a:t>Floss daily</a:t>
            </a:r>
            <a:endParaRPr/>
          </a:p>
          <a:p>
            <a:pPr indent="0" lvl="0" marL="0" rtl="0" algn="l">
              <a:lnSpc>
                <a:spcPct val="70000"/>
              </a:lnSpc>
              <a:spcBef>
                <a:spcPts val="1200"/>
              </a:spcBef>
              <a:spcAft>
                <a:spcPts val="0"/>
              </a:spcAft>
              <a:buSzPts val="2755"/>
              <a:buNone/>
            </a:pPr>
            <a:r>
              <a:t/>
            </a:r>
            <a:endParaRPr sz="2755"/>
          </a:p>
          <a:p>
            <a:pPr indent="-182880" lvl="0" marL="182880" rtl="0" algn="l">
              <a:lnSpc>
                <a:spcPct val="70000"/>
              </a:lnSpc>
              <a:spcBef>
                <a:spcPts val="1200"/>
              </a:spcBef>
              <a:spcAft>
                <a:spcPts val="0"/>
              </a:spcAft>
              <a:buSzPts val="2755"/>
              <a:buFont typeface="Noto Sans Symbols"/>
              <a:buChar char="❑"/>
            </a:pPr>
            <a:r>
              <a:rPr lang="en-US" sz="2755"/>
              <a:t>Visit dentist regularly</a:t>
            </a:r>
            <a:endParaRPr/>
          </a:p>
          <a:p>
            <a:pPr indent="0" lvl="0" marL="0" rtl="0" algn="l">
              <a:lnSpc>
                <a:spcPct val="70000"/>
              </a:lnSpc>
              <a:spcBef>
                <a:spcPts val="1200"/>
              </a:spcBef>
              <a:spcAft>
                <a:spcPts val="0"/>
              </a:spcAft>
              <a:buSzPts val="2755"/>
              <a:buNone/>
            </a:pPr>
            <a:r>
              <a:t/>
            </a:r>
            <a:endParaRPr sz="2755"/>
          </a:p>
          <a:p>
            <a:pPr indent="-182880" lvl="0" marL="182880" rtl="0" algn="l">
              <a:lnSpc>
                <a:spcPct val="70000"/>
              </a:lnSpc>
              <a:spcBef>
                <a:spcPts val="1200"/>
              </a:spcBef>
              <a:spcAft>
                <a:spcPts val="0"/>
              </a:spcAft>
              <a:buSzPts val="2755"/>
              <a:buFont typeface="Noto Sans Symbols"/>
              <a:buChar char="❑"/>
            </a:pPr>
            <a:r>
              <a:rPr lang="en-US" sz="2755"/>
              <a:t>Treatment combined with home maintenance </a:t>
            </a:r>
            <a:endParaRPr sz="152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a:p>
            <a:pPr indent="0" lvl="0" marL="0" rtl="0" algn="l">
              <a:lnSpc>
                <a:spcPct val="70000"/>
              </a:lnSpc>
              <a:spcBef>
                <a:spcPts val="1200"/>
              </a:spcBef>
              <a:spcAft>
                <a:spcPts val="0"/>
              </a:spcAft>
              <a:buSzPts val="950"/>
              <a:buNone/>
            </a:pPr>
            <a:r>
              <a:t/>
            </a:r>
            <a:endParaRPr sz="950"/>
          </a:p>
        </p:txBody>
      </p:sp>
      <p:pic>
        <p:nvPicPr>
          <p:cNvPr id="159" name="Google Shape;159;p9"/>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60" name="Google Shape;160;p9"/>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pic>
        <p:nvPicPr>
          <p:cNvPr id="161" name="Google Shape;161;p9"/>
          <p:cNvPicPr preferRelativeResize="0"/>
          <p:nvPr/>
        </p:nvPicPr>
        <p:blipFill rotWithShape="1">
          <a:blip r:embed="rId4">
            <a:alphaModFix/>
          </a:blip>
          <a:srcRect b="0" l="0" r="0" t="0"/>
          <a:stretch/>
        </p:blipFill>
        <p:spPr>
          <a:xfrm>
            <a:off x="8125144" y="2205623"/>
            <a:ext cx="2866045" cy="1381639"/>
          </a:xfrm>
          <a:prstGeom prst="rect">
            <a:avLst/>
          </a:prstGeom>
          <a:noFill/>
          <a:ln>
            <a:noFill/>
          </a:ln>
        </p:spPr>
      </p:pic>
      <p:pic>
        <p:nvPicPr>
          <p:cNvPr id="162" name="Google Shape;162;p9"/>
          <p:cNvPicPr preferRelativeResize="0"/>
          <p:nvPr/>
        </p:nvPicPr>
        <p:blipFill rotWithShape="1">
          <a:blip r:embed="rId5">
            <a:alphaModFix/>
          </a:blip>
          <a:srcRect b="0" l="0" r="0" t="0"/>
          <a:stretch/>
        </p:blipFill>
        <p:spPr>
          <a:xfrm>
            <a:off x="8657229" y="51154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Basics of Toothbrushing</a:t>
            </a:r>
            <a:endParaRPr/>
          </a:p>
        </p:txBody>
      </p:sp>
      <p:pic>
        <p:nvPicPr>
          <p:cNvPr id="168" name="Google Shape;168;p10"/>
          <p:cNvPicPr preferRelativeResize="0"/>
          <p:nvPr/>
        </p:nvPicPr>
        <p:blipFill rotWithShape="1">
          <a:blip r:embed="rId3">
            <a:alphaModFix/>
          </a:blip>
          <a:srcRect b="0" l="0" r="0" t="0"/>
          <a:stretch/>
        </p:blipFill>
        <p:spPr>
          <a:xfrm>
            <a:off x="172045" y="6130567"/>
            <a:ext cx="3109229" cy="646232"/>
          </a:xfrm>
          <a:prstGeom prst="rect">
            <a:avLst/>
          </a:prstGeom>
          <a:noFill/>
          <a:ln>
            <a:noFill/>
          </a:ln>
        </p:spPr>
      </p:pic>
      <p:sp>
        <p:nvSpPr>
          <p:cNvPr id="169" name="Google Shape;169;p10"/>
          <p:cNvSpPr txBox="1"/>
          <p:nvPr/>
        </p:nvSpPr>
        <p:spPr>
          <a:xfrm>
            <a:off x="6212928" y="6088002"/>
            <a:ext cx="7315200" cy="914400"/>
          </a:xfrm>
          <a:prstGeom prst="rect">
            <a:avLst/>
          </a:prstGeom>
          <a:noFill/>
          <a:ln>
            <a:noFill/>
          </a:ln>
        </p:spPr>
        <p:txBody>
          <a:bodyPr anchorCtr="0" anchor="ctr" bIns="45700" lIns="91425" spcFirstLastPara="1" rIns="91425" wrap="square" tIns="45700">
            <a:normAutofit/>
          </a:bodyPr>
          <a:lstStyle/>
          <a:p>
            <a:pPr indent="-182880" lvl="0" marL="18288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rgbClr val="595959"/>
                </a:solidFill>
                <a:latin typeface="Corbel"/>
                <a:ea typeface="Corbel"/>
                <a:cs typeface="Corbel"/>
                <a:sym typeface="Corbel"/>
              </a:rPr>
              <a:t>			</a:t>
            </a:r>
            <a:r>
              <a:rPr b="0" i="1" lang="en-US" sz="2400" u="none" cap="none" strike="noStrike">
                <a:solidFill>
                  <a:schemeClr val="dk1"/>
                </a:solidFill>
                <a:latin typeface="Corbel"/>
                <a:ea typeface="Corbel"/>
                <a:cs typeface="Corbel"/>
                <a:sym typeface="Corbel"/>
              </a:rPr>
              <a:t>To Nurture and Respect</a:t>
            </a:r>
            <a:endParaRPr b="0" i="1" sz="2400" u="none" cap="none" strike="noStrike">
              <a:solidFill>
                <a:schemeClr val="dk1"/>
              </a:solidFill>
              <a:latin typeface="Corbel"/>
              <a:ea typeface="Corbel"/>
              <a:cs typeface="Corbel"/>
              <a:sym typeface="Corbel"/>
            </a:endParaRPr>
          </a:p>
        </p:txBody>
      </p:sp>
      <p:sp>
        <p:nvSpPr>
          <p:cNvPr id="170" name="Google Shape;170;p1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1. Tilt brush at a 45 degree angle against the gumline and sweep the brush away from the gumline.</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2. Gently brush the outside, inside and chewing surface of each tooth using short back-and-forth strokes.</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t/>
            </a:r>
            <a:endParaRPr/>
          </a:p>
          <a:p>
            <a:pPr indent="0" lvl="0" marL="0" rtl="0" algn="l">
              <a:lnSpc>
                <a:spcPct val="90000"/>
              </a:lnSpc>
              <a:spcBef>
                <a:spcPts val="1200"/>
              </a:spcBef>
              <a:spcAft>
                <a:spcPts val="0"/>
              </a:spcAft>
              <a:buSzPts val="2000"/>
              <a:buNone/>
            </a:pPr>
            <a:r>
              <a:rPr lang="en-US"/>
              <a:t>3. Gently brush your tongue to remove bacteria and freshen breath.</a:t>
            </a:r>
            <a:endParaRPr/>
          </a:p>
          <a:p>
            <a:pPr indent="0" lvl="0" marL="0" rtl="0" algn="l">
              <a:lnSpc>
                <a:spcPct val="90000"/>
              </a:lnSpc>
              <a:spcBef>
                <a:spcPts val="1200"/>
              </a:spcBef>
              <a:spcAft>
                <a:spcPts val="0"/>
              </a:spcAft>
              <a:buSzPts val="2000"/>
              <a:buNone/>
            </a:pPr>
            <a:r>
              <a:t/>
            </a:r>
            <a:endParaRPr/>
          </a:p>
        </p:txBody>
      </p:sp>
      <p:pic>
        <p:nvPicPr>
          <p:cNvPr descr="Free Brushing Teeth Royalty Free Stock Photo - 17125115" id="171" name="Google Shape;171;p10">
            <a:hlinkClick r:id="rId4"/>
          </p:cNvPr>
          <p:cNvPicPr preferRelativeResize="0"/>
          <p:nvPr/>
        </p:nvPicPr>
        <p:blipFill rotWithShape="1">
          <a:blip r:embed="rId5">
            <a:alphaModFix/>
          </a:blip>
          <a:srcRect b="0" l="0" r="0" t="0"/>
          <a:stretch/>
        </p:blipFill>
        <p:spPr>
          <a:xfrm>
            <a:off x="9327538" y="1895475"/>
            <a:ext cx="828675" cy="1152525"/>
          </a:xfrm>
          <a:prstGeom prst="rect">
            <a:avLst/>
          </a:prstGeom>
          <a:noFill/>
          <a:ln>
            <a:noFill/>
          </a:ln>
        </p:spPr>
      </p:pic>
      <p:pic>
        <p:nvPicPr>
          <p:cNvPr descr="Illustration of brushing teeth at an angle." id="172" name="Google Shape;172;p10"/>
          <p:cNvPicPr preferRelativeResize="0"/>
          <p:nvPr/>
        </p:nvPicPr>
        <p:blipFill rotWithShape="1">
          <a:blip r:embed="rId6">
            <a:alphaModFix/>
          </a:blip>
          <a:srcRect b="0" l="0" r="0" t="0"/>
          <a:stretch/>
        </p:blipFill>
        <p:spPr>
          <a:xfrm>
            <a:off x="9427185" y="3531943"/>
            <a:ext cx="981075" cy="942975"/>
          </a:xfrm>
          <a:prstGeom prst="rect">
            <a:avLst/>
          </a:prstGeom>
          <a:noFill/>
          <a:ln>
            <a:noFill/>
          </a:ln>
        </p:spPr>
      </p:pic>
      <p:pic>
        <p:nvPicPr>
          <p:cNvPr id="173" name="Google Shape;173;p10"/>
          <p:cNvPicPr preferRelativeResize="0"/>
          <p:nvPr/>
        </p:nvPicPr>
        <p:blipFill rotWithShape="1">
          <a:blip r:embed="rId7">
            <a:alphaModFix/>
          </a:blip>
          <a:srcRect b="0" l="0" r="0" t="0"/>
          <a:stretch/>
        </p:blipFill>
        <p:spPr>
          <a:xfrm>
            <a:off x="9022738" y="511542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2015-04-22T18:53:55Z</dcterms:created>
  <dc:creator>Brooke Ledger</dc:creator>
</cp:coreProperties>
</file>