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6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D2E7A72-3883-4865-B54C-61FF371DE0D6}" type="datetimeFigureOut">
              <a:rPr lang="en-US" smtClean="0"/>
              <a:pPr/>
              <a:t>8/14/2015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B9B9C03-0FEA-404B-91BF-4B8D986CA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296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media" Target="../media/media9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m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www.stockfreeimages.com/17125115/Brushing-teeth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ma"/><Relationship Id="rId5" Type="http://schemas.openxmlformats.org/officeDocument/2006/relationships/image" Target="../media/image3.png"/><Relationship Id="rId4" Type="http://schemas.microsoft.com/office/2007/relationships/media" Target="../media/media10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media" Target="../media/media11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m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ma"/><Relationship Id="rId5" Type="http://schemas.openxmlformats.org/officeDocument/2006/relationships/image" Target="../media/image3.png"/><Relationship Id="rId4" Type="http://schemas.microsoft.com/office/2007/relationships/media" Target="../media/media12.wm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ma"/><Relationship Id="rId5" Type="http://schemas.openxmlformats.org/officeDocument/2006/relationships/image" Target="../media/image3.png"/><Relationship Id="rId4" Type="http://schemas.microsoft.com/office/2007/relationships/media" Target="../media/media13.wm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ma"/><Relationship Id="rId6" Type="http://schemas.openxmlformats.org/officeDocument/2006/relationships/image" Target="../media/image3.png"/><Relationship Id="rId5" Type="http://schemas.microsoft.com/office/2007/relationships/media" Target="../media/media14.wma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ma"/><Relationship Id="rId5" Type="http://schemas.openxmlformats.org/officeDocument/2006/relationships/image" Target="../media/image3.png"/><Relationship Id="rId4" Type="http://schemas.microsoft.com/office/2007/relationships/media" Target="../media/media15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media" Target="../media/media16.wma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ma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ma"/><Relationship Id="rId6" Type="http://schemas.openxmlformats.org/officeDocument/2006/relationships/image" Target="../media/image3.png"/><Relationship Id="rId5" Type="http://schemas.microsoft.com/office/2007/relationships/media" Target="../media/media17.wma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8.wma"/><Relationship Id="rId5" Type="http://schemas.openxmlformats.org/officeDocument/2006/relationships/image" Target="../media/image3.png"/><Relationship Id="rId4" Type="http://schemas.microsoft.com/office/2007/relationships/media" Target="../media/media18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4a"/><Relationship Id="rId6" Type="http://schemas.openxmlformats.org/officeDocument/2006/relationships/image" Target="../media/image3.png"/><Relationship Id="rId5" Type="http://schemas.microsoft.com/office/2007/relationships/media" Target="../media/media1.m4a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ma"/><Relationship Id="rId6" Type="http://schemas.openxmlformats.org/officeDocument/2006/relationships/image" Target="../media/image3.png"/><Relationship Id="rId5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ma"/><Relationship Id="rId5" Type="http://schemas.openxmlformats.org/officeDocument/2006/relationships/image" Target="../media/image3.png"/><Relationship Id="rId4" Type="http://schemas.microsoft.com/office/2007/relationships/media" Target="../media/media3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ma"/><Relationship Id="rId6" Type="http://schemas.openxmlformats.org/officeDocument/2006/relationships/image" Target="../media/image3.png"/><Relationship Id="rId5" Type="http://schemas.microsoft.com/office/2007/relationships/media" Target="../media/media4.wm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ma"/><Relationship Id="rId6" Type="http://schemas.openxmlformats.org/officeDocument/2006/relationships/image" Target="../media/image3.png"/><Relationship Id="rId5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ma"/><Relationship Id="rId5" Type="http://schemas.openxmlformats.org/officeDocument/2006/relationships/image" Target="../media/image3.png"/><Relationship Id="rId4" Type="http://schemas.microsoft.com/office/2007/relationships/media" Target="../media/media6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ma"/><Relationship Id="rId6" Type="http://schemas.openxmlformats.org/officeDocument/2006/relationships/image" Target="../media/image3.png"/><Relationship Id="rId5" Type="http://schemas.microsoft.com/office/2007/relationships/media" Target="../media/media7.wm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ma"/><Relationship Id="rId6" Type="http://schemas.openxmlformats.org/officeDocument/2006/relationships/image" Target="../media/image3.png"/><Relationship Id="rId5" Type="http://schemas.microsoft.com/office/2007/relationships/media" Target="../media/media8.wm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Oral Hygiene Instruction &amp; Techniques for the Caregiver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6151316"/>
            <a:ext cx="3109229" cy="6462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4596" y="6340348"/>
            <a:ext cx="7315200" cy="914400"/>
          </a:xfrm>
        </p:spPr>
        <p:txBody>
          <a:bodyPr/>
          <a:lstStyle/>
          <a:p>
            <a:r>
              <a:rPr lang="en-US" dirty="0" smtClean="0"/>
              <a:t>			</a:t>
            </a:r>
            <a:r>
              <a:rPr lang="en-US" sz="2400" i="1" dirty="0">
                <a:solidFill>
                  <a:schemeClr val="tx1"/>
                </a:solidFill>
              </a:rPr>
              <a:t>T</a:t>
            </a:r>
            <a:r>
              <a:rPr lang="en-US" sz="2400" i="1" dirty="0" smtClean="0">
                <a:solidFill>
                  <a:schemeClr val="tx1"/>
                </a:solidFill>
              </a:rPr>
              <a:t>o </a:t>
            </a:r>
            <a:r>
              <a:rPr lang="en-US" sz="2400" i="1" dirty="0">
                <a:solidFill>
                  <a:schemeClr val="tx1"/>
                </a:solidFill>
              </a:rPr>
              <a:t>N</a:t>
            </a:r>
            <a:r>
              <a:rPr lang="en-US" sz="2400" i="1" dirty="0" smtClean="0">
                <a:solidFill>
                  <a:schemeClr val="tx1"/>
                </a:solidFill>
              </a:rPr>
              <a:t>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6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</a:t>
            </a:r>
            <a:r>
              <a:rPr lang="en-US" dirty="0" err="1" smtClean="0"/>
              <a:t>Toothbrushing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Tilt brush at a 45 degree angle against the </a:t>
            </a:r>
            <a:r>
              <a:rPr lang="en-US" dirty="0" err="1" smtClean="0"/>
              <a:t>gumline</a:t>
            </a:r>
            <a:r>
              <a:rPr lang="en-US" dirty="0" smtClean="0"/>
              <a:t> and sweep the brush away from the </a:t>
            </a:r>
            <a:r>
              <a:rPr lang="en-US" dirty="0" err="1" smtClean="0"/>
              <a:t>gumline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2. Gently brush the outside, inside and chewing surface of each tooth using short back-and-forth strokes.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3. Gently brush your tongue to remove bacteria and freshen breath.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2" name="Picture 11" descr="Free Brushing Teeth Royalty Free Stock Photo - 17125115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7538" y="1895475"/>
            <a:ext cx="828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llustration of brushing teeth at an angle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7185" y="3531943"/>
            <a:ext cx="9810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0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22738" y="5115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7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your patient is unable to brush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Steps Involved</a:t>
            </a:r>
            <a:r>
              <a:rPr lang="en-US" dirty="0" smtClean="0"/>
              <a:t>:</a:t>
            </a:r>
          </a:p>
          <a:p>
            <a:pPr lvl="0"/>
            <a:r>
              <a:rPr lang="en-US" dirty="0" smtClean="0"/>
              <a:t>Wash your </a:t>
            </a:r>
            <a:r>
              <a:rPr lang="en-US" dirty="0"/>
              <a:t>hands and put on disposable gloves. </a:t>
            </a:r>
          </a:p>
          <a:p>
            <a:pPr lvl="0"/>
            <a:r>
              <a:rPr lang="en-US" dirty="0"/>
              <a:t>Sit or stand where you can see all of the surfaces of the teeth. </a:t>
            </a:r>
          </a:p>
          <a:p>
            <a:pPr lvl="0"/>
            <a:r>
              <a:rPr lang="en-US" dirty="0" smtClean="0"/>
              <a:t>Use a </a:t>
            </a:r>
            <a:r>
              <a:rPr lang="en-US" dirty="0"/>
              <a:t>regular or power toothbrush with soft bristles. </a:t>
            </a:r>
          </a:p>
          <a:p>
            <a:pPr lvl="0"/>
            <a:r>
              <a:rPr lang="en-US" dirty="0"/>
              <a:t>Use a pea-size amount of toothpaste with fluoride, or none at </a:t>
            </a:r>
            <a:r>
              <a:rPr lang="en-US" dirty="0" smtClean="0"/>
              <a:t>all</a:t>
            </a:r>
            <a:r>
              <a:rPr lang="en-US" dirty="0"/>
              <a:t> </a:t>
            </a:r>
            <a:r>
              <a:rPr lang="en-US" dirty="0" smtClean="0"/>
              <a:t>if patient has a sensitivity to toothpaste.</a:t>
            </a:r>
            <a:endParaRPr lang="en-US" dirty="0"/>
          </a:p>
          <a:p>
            <a:pPr lvl="0"/>
            <a:r>
              <a:rPr lang="en-US" dirty="0"/>
              <a:t>Brush the front, back, and top of each tooth. Gently brush back and forth in short strokes. </a:t>
            </a:r>
          </a:p>
          <a:p>
            <a:pPr lvl="0"/>
            <a:r>
              <a:rPr lang="en-US" dirty="0"/>
              <a:t>Gently brush the tongue after you brush the teeth. </a:t>
            </a:r>
          </a:p>
          <a:p>
            <a:pPr lvl="0"/>
            <a:r>
              <a:rPr lang="en-US" dirty="0"/>
              <a:t>Help the person rinse with plain water. </a:t>
            </a:r>
            <a:endParaRPr lang="en-US" dirty="0" smtClean="0"/>
          </a:p>
          <a:p>
            <a:pPr lvl="0"/>
            <a:r>
              <a:rPr lang="en-US" dirty="0" smtClean="0"/>
              <a:t>Get </a:t>
            </a:r>
            <a:r>
              <a:rPr lang="en-US" dirty="0"/>
              <a:t>a new toothbrush with soft bristles every 3 months, after a contagious illness, or when the bristles are </a:t>
            </a:r>
            <a:r>
              <a:rPr lang="en-US" dirty="0" smtClean="0"/>
              <a:t>worn.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3" name="slide 11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2638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8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your patient is unable to brush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Helpful tip:</a:t>
            </a:r>
          </a:p>
          <a:p>
            <a:pPr lvl="0"/>
            <a:r>
              <a:rPr lang="en-US" sz="2800" dirty="0" smtClean="0"/>
              <a:t>Make </a:t>
            </a:r>
            <a:r>
              <a:rPr lang="en-US" sz="2800" dirty="0"/>
              <a:t>the toothbrush easier to </a:t>
            </a:r>
            <a:r>
              <a:rPr lang="en-US" sz="2800" dirty="0" smtClean="0"/>
              <a:t>hold for the patient</a:t>
            </a:r>
            <a:endParaRPr lang="en-US" sz="2800" b="1" dirty="0" smtClean="0"/>
          </a:p>
          <a:p>
            <a:pPr lvl="1"/>
            <a:r>
              <a:rPr lang="en-US" sz="2800" dirty="0" smtClean="0"/>
              <a:t>Velcro</a:t>
            </a:r>
            <a:r>
              <a:rPr lang="en-US" sz="2800" dirty="0"/>
              <a:t>® </a:t>
            </a:r>
            <a:r>
              <a:rPr lang="en-US" sz="2800" dirty="0" smtClean="0"/>
              <a:t>strap</a:t>
            </a:r>
          </a:p>
          <a:p>
            <a:pPr lvl="1"/>
            <a:r>
              <a:rPr lang="en-US" sz="2800" dirty="0" smtClean="0"/>
              <a:t>Tennis ball, bicycle grip or foam tubing over handle</a:t>
            </a:r>
          </a:p>
          <a:p>
            <a:pPr lvl="1"/>
            <a:endParaRPr lang="en-US" sz="2800" dirty="0"/>
          </a:p>
          <a:p>
            <a:pPr lvl="1"/>
            <a:endParaRPr lang="en-US" sz="2800" dirty="0" smtClean="0"/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61" y="3513630"/>
            <a:ext cx="2472744" cy="1681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469" y="4354545"/>
            <a:ext cx="2982293" cy="1455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226" y="4841372"/>
            <a:ext cx="2921746" cy="1426091"/>
          </a:xfrm>
          <a:prstGeom prst="rect">
            <a:avLst/>
          </a:prstGeom>
        </p:spPr>
      </p:pic>
      <p:pic>
        <p:nvPicPr>
          <p:cNvPr id="10" name="slide 12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9655" y="5554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75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your patient is unable to brush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4000" u="sng" dirty="0" smtClean="0"/>
              <a:t>Location</a:t>
            </a:r>
            <a:r>
              <a:rPr lang="en-US" sz="4000" dirty="0" smtClean="0"/>
              <a:t>:</a:t>
            </a:r>
          </a:p>
          <a:p>
            <a:pPr marL="502920" lvl="1" indent="0">
              <a:buNone/>
            </a:pPr>
            <a:endParaRPr lang="en-US" sz="2800" dirty="0"/>
          </a:p>
          <a:p>
            <a:pPr lvl="1"/>
            <a:r>
              <a:rPr lang="en-US" sz="2800" dirty="0" smtClean="0"/>
              <a:t>Not necessarily a bathroom</a:t>
            </a:r>
          </a:p>
          <a:p>
            <a:pPr marL="50292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Table with toothbrush, toothpaste, floss, bowl and glass of water</a:t>
            </a:r>
          </a:p>
          <a:p>
            <a:pPr marL="50292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Well lit area</a:t>
            </a:r>
            <a:endParaRPr lang="en-US" sz="2800" dirty="0"/>
          </a:p>
          <a:p>
            <a:pPr marL="50292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slide 13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6868" y="512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3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your patient is unable to brush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>
              <a:buNone/>
            </a:pPr>
            <a:r>
              <a:rPr lang="en-US" sz="4000" u="sng" dirty="0" smtClean="0"/>
              <a:t>Positioning</a:t>
            </a:r>
            <a:r>
              <a:rPr lang="en-US" sz="4000" dirty="0" smtClean="0"/>
              <a:t>:</a:t>
            </a:r>
          </a:p>
          <a:p>
            <a:pPr marL="502920" lvl="1" indent="0">
              <a:buNone/>
            </a:pPr>
            <a:endParaRPr lang="en-US" sz="2800" dirty="0"/>
          </a:p>
          <a:p>
            <a:pPr lvl="1"/>
            <a:r>
              <a:rPr lang="en-US" sz="2800" b="1" dirty="0" smtClean="0">
                <a:solidFill>
                  <a:schemeClr val="accent6"/>
                </a:solidFill>
              </a:rPr>
              <a:t>Safety is key</a:t>
            </a:r>
          </a:p>
          <a:p>
            <a:pPr lvl="2"/>
            <a:r>
              <a:rPr lang="en-US" sz="2600" dirty="0" smtClean="0"/>
              <a:t>Review positioning with supervisor to ensure patient safety</a:t>
            </a:r>
          </a:p>
          <a:p>
            <a:pPr lvl="1"/>
            <a:r>
              <a:rPr lang="en-US" sz="2800" dirty="0" smtClean="0"/>
              <a:t>If patient is in a wheelchair:</a:t>
            </a:r>
          </a:p>
          <a:p>
            <a:pPr lvl="2"/>
            <a:r>
              <a:rPr lang="en-US" sz="2600" dirty="0" smtClean="0"/>
              <a:t>Sit behind wheelchair</a:t>
            </a:r>
          </a:p>
          <a:p>
            <a:pPr lvl="2"/>
            <a:r>
              <a:rPr lang="en-US" sz="2600" dirty="0" smtClean="0"/>
              <a:t>Lock wheels</a:t>
            </a:r>
          </a:p>
          <a:p>
            <a:pPr lvl="2"/>
            <a:r>
              <a:rPr lang="en-US" sz="2600" dirty="0" smtClean="0"/>
              <a:t>Stand behind the person or lean against the wall for support</a:t>
            </a:r>
          </a:p>
          <a:p>
            <a:pPr lvl="2"/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slide 14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672" y="5253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6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your patient is unable to brush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lvl="1" indent="0" algn="ctr">
              <a:buNone/>
            </a:pPr>
            <a:r>
              <a:rPr lang="en-US" sz="4000" u="sng" dirty="0" smtClean="0"/>
              <a:t>Easing Patient Fears</a:t>
            </a:r>
          </a:p>
          <a:p>
            <a:pPr marL="502920" lvl="1" indent="0" algn="ctr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Dental care can cause anxiety in some patients</a:t>
            </a:r>
          </a:p>
          <a:p>
            <a:pPr marL="502920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Try the “tell-show-do” approach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Explain how you will help them brush and what it feels like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Show how you will do each step before you do it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Be patient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Use your voice and body language to communicate that you care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Give positive feedback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Have a set routine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Be creative to help them feel more comfortable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192" y="4486909"/>
            <a:ext cx="2328432" cy="1549466"/>
          </a:xfrm>
          <a:prstGeom prst="rect">
            <a:avLst/>
          </a:prstGeom>
        </p:spPr>
      </p:pic>
      <p:pic>
        <p:nvPicPr>
          <p:cNvPr id="8" name="slide 15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30" y="537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1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Flossing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Floss Every Day!</a:t>
            </a:r>
          </a:p>
          <a:p>
            <a:pPr marL="0" indent="0">
              <a:buNone/>
            </a:pPr>
            <a:endParaRPr lang="en-US" sz="2400" dirty="0" smtClean="0"/>
          </a:p>
          <a:p>
            <a:pPr lvl="2"/>
            <a:r>
              <a:rPr lang="en-US" sz="2400" dirty="0"/>
              <a:t>Flossing cleans between the teeth where a toothbrush can't reach</a:t>
            </a:r>
            <a:r>
              <a:rPr lang="en-US" sz="2400" dirty="0" smtClean="0"/>
              <a:t>.</a:t>
            </a:r>
          </a:p>
          <a:p>
            <a:pPr marL="960120" lvl="2" indent="0">
              <a:buNone/>
            </a:pPr>
            <a:endParaRPr lang="en-US" sz="2400" dirty="0"/>
          </a:p>
          <a:p>
            <a:pPr lvl="2"/>
            <a:r>
              <a:rPr lang="en-US" sz="2400" dirty="0"/>
              <a:t>Many people with disabilities need a caregiver to help them floss</a:t>
            </a:r>
            <a:r>
              <a:rPr lang="en-US" sz="2400" dirty="0" smtClean="0"/>
              <a:t>.</a:t>
            </a:r>
          </a:p>
          <a:p>
            <a:pPr marL="960120" lvl="2" indent="0">
              <a:buNone/>
            </a:pPr>
            <a:endParaRPr lang="en-US" sz="2400" dirty="0"/>
          </a:p>
          <a:p>
            <a:pPr lvl="2"/>
            <a:r>
              <a:rPr lang="en-US" sz="2400" dirty="0" smtClean="0"/>
              <a:t>Flossing properly takes practice</a:t>
            </a:r>
            <a:r>
              <a:rPr lang="en-US" sz="2400" dirty="0"/>
              <a:t>. </a:t>
            </a:r>
            <a:endParaRPr lang="en-US" sz="2400" dirty="0" smtClean="0"/>
          </a:p>
          <a:p>
            <a:pPr marL="960120" lvl="2" indent="0">
              <a:buNone/>
            </a:pPr>
            <a:endParaRPr lang="en-US" sz="2400" dirty="0"/>
          </a:p>
          <a:p>
            <a:pPr lvl="2"/>
            <a:r>
              <a:rPr lang="en-US" sz="2400" dirty="0" smtClean="0"/>
              <a:t>Waxed</a:t>
            </a:r>
            <a:r>
              <a:rPr lang="en-US" sz="2400" dirty="0"/>
              <a:t>, </a:t>
            </a:r>
            <a:r>
              <a:rPr lang="en-US" sz="2400" dirty="0" err="1"/>
              <a:t>unwaxed</a:t>
            </a:r>
            <a:r>
              <a:rPr lang="en-US" sz="2400" dirty="0"/>
              <a:t>, flavored, or plain floss all do the same thing. 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slide 16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6868" y="552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44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Flossing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Flossing Procedure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/>
              <a:t>Use </a:t>
            </a:r>
            <a:r>
              <a:rPr lang="en-US" sz="1800" dirty="0"/>
              <a:t>a string of floss 18 inches </a:t>
            </a:r>
            <a:r>
              <a:rPr lang="en-US" sz="1800" dirty="0" smtClean="0"/>
              <a:t>long and wrap around </a:t>
            </a:r>
            <a:r>
              <a:rPr lang="en-US" sz="1800" dirty="0"/>
              <a:t>the middle finger of each hand</a:t>
            </a:r>
            <a:r>
              <a:rPr lang="en-US" sz="1800" dirty="0" smtClean="0"/>
              <a:t>.</a:t>
            </a:r>
          </a:p>
          <a:p>
            <a:pPr lvl="2">
              <a:buNone/>
            </a:pPr>
            <a:endParaRPr lang="en-US" sz="1800" dirty="0" smtClean="0"/>
          </a:p>
          <a:p>
            <a:pPr lvl="2">
              <a:buNone/>
            </a:pPr>
            <a:r>
              <a:rPr lang="en-US" sz="1800" dirty="0" smtClean="0"/>
              <a:t>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/>
              <a:t>Grip </a:t>
            </a:r>
            <a:r>
              <a:rPr lang="en-US" sz="1800" dirty="0"/>
              <a:t>the floss between the thumb and index finger of each </a:t>
            </a:r>
            <a:r>
              <a:rPr lang="en-US" sz="1800" dirty="0" smtClean="0"/>
              <a:t>hand.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/>
              <a:t>Start </a:t>
            </a:r>
            <a:r>
              <a:rPr lang="en-US" sz="1800" dirty="0"/>
              <a:t>with the lower front teeth, then floss the upper front teeth. Next, work your way around to all the other teeth. </a:t>
            </a:r>
            <a:endParaRPr lang="en-US" sz="18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/>
              <a:t>Work </a:t>
            </a:r>
            <a:r>
              <a:rPr lang="en-US" sz="1800" dirty="0"/>
              <a:t>the floss gently between the teeth until it reaches the </a:t>
            </a:r>
            <a:r>
              <a:rPr lang="en-US" sz="1800" dirty="0" err="1"/>
              <a:t>gumline</a:t>
            </a:r>
            <a:r>
              <a:rPr lang="en-US" sz="1800" dirty="0"/>
              <a:t>. Curve the floss around each tooth and slip it under the gum. Slide the floss up and down. Do this for both sides of every tooth, one side at a time. </a:t>
            </a:r>
            <a:endParaRPr lang="en-US" sz="18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 smtClean="0"/>
              <a:t>Adjust </a:t>
            </a:r>
            <a:r>
              <a:rPr lang="en-US" sz="1800" dirty="0"/>
              <a:t>the floss a little as you move from tooth to tooth so the floss is clean for each one.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 descr="Illustration: Floss wrapped around middle finger of each ha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9015" y="1772383"/>
            <a:ext cx="103163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llustration of floss between the thumb and index finger of both hands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1322" y="1772382"/>
            <a:ext cx="98473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llustration of a person flossing their teeth gently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2639" y="1676400"/>
            <a:ext cx="1230191" cy="87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 17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1322" y="5478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25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Flossing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lvl="2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i="1" dirty="0"/>
              <a:t>Tip</a:t>
            </a:r>
            <a:r>
              <a:rPr lang="en-US" sz="3200" dirty="0"/>
              <a:t>: If you have trouble flossing, try using a store-bought floss holder instead of holding the floss with your fingers. </a:t>
            </a:r>
            <a:endParaRPr lang="en-US" sz="3200" dirty="0" smtClean="0"/>
          </a:p>
          <a:p>
            <a:pPr marL="0" lvl="2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32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851" y="3926407"/>
            <a:ext cx="2653509" cy="1798613"/>
          </a:xfrm>
          <a:prstGeom prst="rect">
            <a:avLst/>
          </a:prstGeom>
        </p:spPr>
      </p:pic>
      <p:pic>
        <p:nvPicPr>
          <p:cNvPr id="8" name="slide 18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2068" y="5783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4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4830" y="1712889"/>
            <a:ext cx="755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 for listening to this presentation!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304" y="3296991"/>
            <a:ext cx="5464952" cy="1135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0825" y="4739425"/>
            <a:ext cx="46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To Nurture and Respect</a:t>
            </a:r>
            <a:endParaRPr lang="en-US" dirty="0"/>
          </a:p>
        </p:txBody>
      </p:sp>
      <p:pic>
        <p:nvPicPr>
          <p:cNvPr id="5" name="slide 19c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2263" y="5188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95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Your presenter: </a:t>
            </a:r>
            <a:br>
              <a:rPr lang="en-US" sz="2400" dirty="0" smtClean="0"/>
            </a:br>
            <a:r>
              <a:rPr lang="en-US" dirty="0" smtClean="0"/>
              <a:t>Dr. Dennis Yee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6340" y="1569493"/>
            <a:ext cx="1429001" cy="2290478"/>
          </a:xfr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341" y="4789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145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Oral </a:t>
            </a:r>
            <a:r>
              <a:rPr lang="en-US" dirty="0"/>
              <a:t>hygiene instructions (OHI</a:t>
            </a:r>
            <a:r>
              <a:rPr lang="en-US" dirty="0" smtClean="0"/>
              <a:t>), defined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Growth of aging population</a:t>
            </a:r>
          </a:p>
          <a:p>
            <a:pPr lvl="1"/>
            <a:r>
              <a:rPr lang="en-US" dirty="0" smtClean="0"/>
              <a:t>1900 vs. today</a:t>
            </a:r>
          </a:p>
          <a:p>
            <a:pPr marL="502920" lvl="1" indent="0">
              <a:buNone/>
            </a:pPr>
            <a:endParaRPr lang="en-US" dirty="0"/>
          </a:p>
          <a:p>
            <a:r>
              <a:rPr lang="en-US" dirty="0"/>
              <a:t>Older adults now keep more of their natural teeth than previous </a:t>
            </a:r>
            <a:r>
              <a:rPr lang="en-US" dirty="0" smtClean="0"/>
              <a:t>decades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33" y="954261"/>
            <a:ext cx="3223206" cy="1804995"/>
          </a:xfrm>
          <a:prstGeom prst="rect">
            <a:avLst/>
          </a:prstGeom>
        </p:spPr>
      </p:pic>
      <p:pic>
        <p:nvPicPr>
          <p:cNvPr id="13" name="slide 3 new MSoffice 20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095" y="5105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3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Dental Concerns for Seniors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376" y="852385"/>
            <a:ext cx="7315200" cy="512064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Tooth aches and tooth decay </a:t>
            </a:r>
          </a:p>
          <a:p>
            <a:r>
              <a:rPr lang="en-US" dirty="0" smtClean="0"/>
              <a:t>Shifting teeth</a:t>
            </a:r>
          </a:p>
          <a:p>
            <a:r>
              <a:rPr lang="en-US" dirty="0" smtClean="0"/>
              <a:t>Poor Diet</a:t>
            </a:r>
          </a:p>
          <a:p>
            <a:r>
              <a:rPr lang="en-US" dirty="0" smtClean="0"/>
              <a:t>Ill fitting dental appliances</a:t>
            </a:r>
          </a:p>
          <a:p>
            <a:r>
              <a:rPr lang="en-US" dirty="0" smtClean="0"/>
              <a:t>“Dry mouth syndrome”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4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976" y="4831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2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Gum Disease in Seniors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1066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 smtClean="0"/>
              <a:t>Gingivitis </a:t>
            </a:r>
          </a:p>
          <a:p>
            <a:pPr lvl="1"/>
            <a:r>
              <a:rPr lang="en-US" dirty="0" smtClean="0"/>
              <a:t>Also known as gum disease or early periodontal disease</a:t>
            </a:r>
          </a:p>
          <a:p>
            <a:pPr marL="502920" lvl="1" indent="0">
              <a:buNone/>
            </a:pPr>
            <a:endParaRPr lang="en-US" dirty="0" smtClean="0"/>
          </a:p>
          <a:p>
            <a:r>
              <a:rPr lang="en-US" dirty="0" smtClean="0"/>
              <a:t>Stages of periodontal disease </a:t>
            </a:r>
          </a:p>
          <a:p>
            <a:pPr lvl="1"/>
            <a:r>
              <a:rPr lang="en-US" dirty="0" smtClean="0"/>
              <a:t>Healthy gums</a:t>
            </a:r>
          </a:p>
          <a:p>
            <a:pPr lvl="1"/>
            <a:r>
              <a:rPr lang="en-US" dirty="0" smtClean="0"/>
              <a:t>Gingivitis </a:t>
            </a:r>
          </a:p>
          <a:p>
            <a:pPr lvl="1"/>
            <a:r>
              <a:rPr lang="en-US" dirty="0" smtClean="0"/>
              <a:t>Periodontitis</a:t>
            </a:r>
          </a:p>
          <a:p>
            <a:pPr lvl="1"/>
            <a:r>
              <a:rPr lang="en-US" dirty="0" smtClean="0"/>
              <a:t>Advanced Periodontitis</a:t>
            </a:r>
          </a:p>
          <a:p>
            <a:endParaRPr lang="en-US" dirty="0"/>
          </a:p>
          <a:p>
            <a:r>
              <a:rPr lang="en-US" dirty="0" smtClean="0"/>
              <a:t>Leading cause of tooth loss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020" y="3474241"/>
            <a:ext cx="3637448" cy="2510508"/>
          </a:xfrm>
          <a:prstGeom prst="rect">
            <a:avLst/>
          </a:prstGeom>
        </p:spPr>
      </p:pic>
      <p:pic>
        <p:nvPicPr>
          <p:cNvPr id="12" name="slide 5 e, OHI ver 20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0659" y="5348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Gum Disease in Seniors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Effects of Gum Disease on Overall Health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196" y="2042443"/>
            <a:ext cx="3835343" cy="3942305"/>
          </a:xfrm>
          <a:prstGeom prst="rect">
            <a:avLst/>
          </a:prstGeom>
        </p:spPr>
      </p:pic>
      <p:pic>
        <p:nvPicPr>
          <p:cNvPr id="6" name="slide 6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8606" y="5253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1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Gum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5800" dirty="0" smtClean="0"/>
              <a:t>Plaque</a:t>
            </a:r>
          </a:p>
          <a:p>
            <a:r>
              <a:rPr lang="en-US" sz="5800" dirty="0" smtClean="0"/>
              <a:t>Hormonal changes</a:t>
            </a:r>
          </a:p>
          <a:p>
            <a:r>
              <a:rPr lang="en-US" sz="5800" dirty="0" smtClean="0"/>
              <a:t>Illness</a:t>
            </a:r>
          </a:p>
          <a:p>
            <a:r>
              <a:rPr lang="en-US" sz="5800" dirty="0" smtClean="0"/>
              <a:t>Medications</a:t>
            </a:r>
          </a:p>
          <a:p>
            <a:r>
              <a:rPr lang="en-US" sz="5800" dirty="0" smtClean="0"/>
              <a:t>Personal habits</a:t>
            </a:r>
          </a:p>
          <a:p>
            <a:r>
              <a:rPr lang="en-US" sz="5800" dirty="0" smtClean="0"/>
              <a:t>Poor oral hygiene </a:t>
            </a:r>
          </a:p>
          <a:p>
            <a:r>
              <a:rPr lang="en-US" sz="5800" dirty="0" smtClean="0"/>
              <a:t>Family history</a:t>
            </a:r>
          </a:p>
          <a:p>
            <a:endParaRPr lang="en-US" sz="3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slide 7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8424" y="5121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60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Recognize Gum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5800" dirty="0" smtClean="0"/>
              <a:t>Often a silent disease</a:t>
            </a:r>
          </a:p>
          <a:p>
            <a:pPr marL="0" indent="0">
              <a:buNone/>
            </a:pPr>
            <a:endParaRPr lang="en-US" sz="5800" dirty="0" smtClean="0"/>
          </a:p>
          <a:p>
            <a:r>
              <a:rPr lang="en-US" sz="5800" dirty="0" smtClean="0"/>
              <a:t>Warning signs:</a:t>
            </a:r>
          </a:p>
          <a:p>
            <a:pPr lvl="1"/>
            <a:r>
              <a:rPr lang="en-US" sz="5600" dirty="0" smtClean="0"/>
              <a:t>Bleeding after brushing</a:t>
            </a:r>
          </a:p>
          <a:p>
            <a:pPr lvl="1"/>
            <a:r>
              <a:rPr lang="en-US" sz="5600" dirty="0" smtClean="0"/>
              <a:t>Red, swollen gums</a:t>
            </a:r>
          </a:p>
          <a:p>
            <a:pPr lvl="1"/>
            <a:r>
              <a:rPr lang="en-US" sz="5600" dirty="0" smtClean="0"/>
              <a:t>Bad breath/taste in mouth</a:t>
            </a:r>
          </a:p>
          <a:p>
            <a:pPr lvl="1"/>
            <a:r>
              <a:rPr lang="en-US" sz="5600" dirty="0" smtClean="0"/>
              <a:t>Receding gums</a:t>
            </a:r>
          </a:p>
          <a:p>
            <a:pPr lvl="1"/>
            <a:r>
              <a:rPr lang="en-US" sz="5600" dirty="0" smtClean="0"/>
              <a:t>Pockets between teeth and gums</a:t>
            </a:r>
          </a:p>
          <a:p>
            <a:pPr lvl="1"/>
            <a:r>
              <a:rPr lang="en-US" sz="5600" dirty="0" smtClean="0"/>
              <a:t>Loose or shifting teeth</a:t>
            </a:r>
          </a:p>
          <a:p>
            <a:pPr lvl="1"/>
            <a:r>
              <a:rPr lang="en-US" sz="5600" dirty="0" smtClean="0"/>
              <a:t>Tooth shifting</a:t>
            </a:r>
          </a:p>
          <a:p>
            <a:endParaRPr lang="en-US" sz="3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103" y="760854"/>
            <a:ext cx="3066667" cy="2238095"/>
          </a:xfrm>
          <a:prstGeom prst="rect">
            <a:avLst/>
          </a:prstGeom>
        </p:spPr>
      </p:pic>
      <p:pic>
        <p:nvPicPr>
          <p:cNvPr id="8" name="slide 8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1636" y="5115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5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5800" dirty="0" smtClean="0"/>
              <a:t>Brush twice daily</a:t>
            </a:r>
          </a:p>
          <a:p>
            <a:pPr marL="0" indent="0">
              <a:buNone/>
            </a:pPr>
            <a:endParaRPr lang="en-US" sz="5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5800" dirty="0" smtClean="0"/>
              <a:t>Floss daily</a:t>
            </a:r>
          </a:p>
          <a:p>
            <a:pPr marL="0" indent="0">
              <a:buNone/>
            </a:pPr>
            <a:endParaRPr lang="en-US" sz="5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5800" dirty="0" smtClean="0"/>
              <a:t>Visit dentist regularly</a:t>
            </a:r>
          </a:p>
          <a:p>
            <a:pPr marL="0" indent="0">
              <a:buNone/>
            </a:pPr>
            <a:endParaRPr lang="en-US" sz="5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5800" dirty="0" smtClean="0"/>
              <a:t>Treatment combined with home maintenance </a:t>
            </a:r>
            <a:endParaRPr lang="en-US" sz="32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5" y="6130567"/>
            <a:ext cx="3109229" cy="64623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12928" y="6088002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		</a:t>
            </a:r>
            <a:r>
              <a:rPr lang="en-US" sz="2400" i="1" dirty="0" smtClean="0">
                <a:solidFill>
                  <a:schemeClr val="tx1"/>
                </a:solidFill>
              </a:rPr>
              <a:t>To Nurture and Respect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144" y="2205623"/>
            <a:ext cx="2866045" cy="1381639"/>
          </a:xfrm>
          <a:prstGeom prst="rect">
            <a:avLst/>
          </a:prstGeom>
        </p:spPr>
      </p:pic>
      <p:pic>
        <p:nvPicPr>
          <p:cNvPr id="6" name="slide 9 O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7229" y="5115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79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8298</TotalTime>
  <Words>754</Words>
  <Application>Microsoft Office PowerPoint</Application>
  <PresentationFormat>Custom</PresentationFormat>
  <Paragraphs>202</Paragraphs>
  <Slides>19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Frame</vt:lpstr>
      <vt:lpstr>Oral Hygiene Instruction &amp; Techniques for the Caregiver </vt:lpstr>
      <vt:lpstr>Your presenter:  Dr. Dennis Yee</vt:lpstr>
      <vt:lpstr>Introduction</vt:lpstr>
      <vt:lpstr>Common Dental Concerns for Seniors</vt:lpstr>
      <vt:lpstr>Gum Disease in Seniors</vt:lpstr>
      <vt:lpstr>Gum Disease in Seniors</vt:lpstr>
      <vt:lpstr>Causes of Gum Disease</vt:lpstr>
      <vt:lpstr>How to Recognize Gum Disease</vt:lpstr>
      <vt:lpstr>Planned Activities</vt:lpstr>
      <vt:lpstr>Basics of Toothbrushing</vt:lpstr>
      <vt:lpstr>If your patient is unable to brush</vt:lpstr>
      <vt:lpstr>If your patient is unable to brush</vt:lpstr>
      <vt:lpstr>If your patient is unable to brush</vt:lpstr>
      <vt:lpstr>If your patient is unable to brush</vt:lpstr>
      <vt:lpstr>If your patient is unable to brush</vt:lpstr>
      <vt:lpstr>The Importance of Flossing</vt:lpstr>
      <vt:lpstr>The Importance of Flossing</vt:lpstr>
      <vt:lpstr>The Importance of Flossing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Oral Hygiene Instruction &amp; Techniques for the Caregiver</dc:title>
  <dc:creator>Brooke Ledger</dc:creator>
  <cp:lastModifiedBy>rmathuny</cp:lastModifiedBy>
  <cp:revision>79</cp:revision>
  <cp:lastPrinted>2015-08-14T17:28:56Z</cp:lastPrinted>
  <dcterms:created xsi:type="dcterms:W3CDTF">2015-04-22T18:53:55Z</dcterms:created>
  <dcterms:modified xsi:type="dcterms:W3CDTF">2015-08-14T22:02:38Z</dcterms:modified>
</cp:coreProperties>
</file>