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7" r:id="rId2"/>
    <p:sldId id="258" r:id="rId3"/>
    <p:sldId id="259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2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 snapToGrid="0">
      <p:cViewPr varScale="1">
        <p:scale>
          <a:sx n="81" d="100"/>
          <a:sy n="81" d="100"/>
        </p:scale>
        <p:origin x="96" y="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8.wma"/><Relationship Id="rId7" Type="http://schemas.openxmlformats.org/officeDocument/2006/relationships/image" Target="../media/image10.png"/><Relationship Id="rId2" Type="http://schemas.microsoft.com/office/2007/relationships/media" Target="../media/media18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Dental Considerations in Geriatric Practice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6151316"/>
            <a:ext cx="3109229" cy="64623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4596" y="6340348"/>
            <a:ext cx="7315200" cy="914400"/>
          </a:xfrm>
        </p:spPr>
        <p:txBody>
          <a:bodyPr/>
          <a:lstStyle/>
          <a:p>
            <a:r>
              <a:rPr lang="en-US" dirty="0" smtClean="0"/>
              <a:t>			</a:t>
            </a:r>
            <a:r>
              <a:rPr lang="en-US" sz="2400" i="1" dirty="0">
                <a:solidFill>
                  <a:schemeClr val="tx1"/>
                </a:solidFill>
              </a:rPr>
              <a:t>T</a:t>
            </a:r>
            <a:r>
              <a:rPr lang="en-US" sz="2400" i="1" dirty="0" smtClean="0">
                <a:solidFill>
                  <a:schemeClr val="tx1"/>
                </a:solidFill>
              </a:rPr>
              <a:t>o </a:t>
            </a:r>
            <a:r>
              <a:rPr lang="en-US" sz="2400" i="1" dirty="0">
                <a:solidFill>
                  <a:schemeClr val="tx1"/>
                </a:solidFill>
              </a:rPr>
              <a:t>N</a:t>
            </a:r>
            <a:r>
              <a:rPr lang="en-US" sz="2400" i="1" dirty="0" smtClean="0">
                <a:solidFill>
                  <a:schemeClr val="tx1"/>
                </a:solidFill>
              </a:rPr>
              <a:t>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Importance of Periodic Evaluations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ü"/>
            </a:pPr>
            <a:r>
              <a:rPr lang="en-US" sz="3200" dirty="0" smtClean="0"/>
              <a:t>Protect patient well-being</a:t>
            </a:r>
          </a:p>
          <a:p>
            <a:pPr marL="960120" lvl="2" indent="0">
              <a:buNone/>
            </a:pPr>
            <a:endParaRPr lang="en-US" sz="32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3200" dirty="0" smtClean="0"/>
              <a:t>Opportunity for professional health care guidance</a:t>
            </a:r>
          </a:p>
          <a:p>
            <a:pPr marL="960120" lvl="2" indent="0">
              <a:buNone/>
            </a:pPr>
            <a:endParaRPr lang="en-US" sz="32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3200" dirty="0" smtClean="0"/>
              <a:t>Detect problems early</a:t>
            </a:r>
          </a:p>
          <a:p>
            <a:pPr marL="960120" lvl="2" indent="0">
              <a:buNone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0311" y="5121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5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When a Dental Exam is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en-US" sz="2800" dirty="0" smtClean="0"/>
              <a:t>Should be scheduled regularly </a:t>
            </a:r>
          </a:p>
          <a:p>
            <a:pPr marL="960120" lvl="2" indent="0">
              <a:buNone/>
            </a:pPr>
            <a:endParaRPr lang="en-US" sz="28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 smtClean="0"/>
              <a:t>Imperative even if patient wears dentures</a:t>
            </a:r>
          </a:p>
          <a:p>
            <a:pPr marL="960120" lvl="2" indent="0">
              <a:buNone/>
            </a:pPr>
            <a:endParaRPr lang="en-US" sz="28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 smtClean="0"/>
              <a:t>Communication is key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6" name="slide 11 new 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0928" y="5266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7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When a Dental Exam is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60120" lvl="2" indent="0">
              <a:buNone/>
            </a:pPr>
            <a:r>
              <a:rPr lang="en-US" sz="2800" u="sng" dirty="0" smtClean="0"/>
              <a:t>Dental Concerns and Warning Signs</a:t>
            </a:r>
            <a:r>
              <a:rPr lang="en-US" sz="2800" dirty="0" smtClean="0"/>
              <a:t>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Tooth ache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Tooth decay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Poor diet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Ill-fitting dental appliances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“dry mouth” syndrome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Red, swollen or bleeding gums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Bad breath/bad taste in mouth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Receding gums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Loose teeth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Changes in bite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5728" y="5478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When a Dental Exam is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60120" lvl="2" indent="0">
              <a:buNone/>
            </a:pPr>
            <a:r>
              <a:rPr lang="en-US" sz="2800" u="sng" dirty="0" smtClean="0"/>
              <a:t>Frequency of Exam</a:t>
            </a:r>
            <a:r>
              <a:rPr lang="en-US" sz="2800" dirty="0" smtClean="0"/>
              <a:t>?</a:t>
            </a:r>
          </a:p>
          <a:p>
            <a:pPr marL="960120" lvl="2" indent="0">
              <a:buNone/>
            </a:pPr>
            <a:endParaRPr lang="en-US" sz="2800" u="sng" dirty="0"/>
          </a:p>
          <a:p>
            <a:pPr marL="960120" lvl="2" indent="0">
              <a:buNone/>
            </a:pPr>
            <a:r>
              <a:rPr lang="en-US" sz="2800" i="1" dirty="0" smtClean="0"/>
              <a:t>Varies based upon the individual.  </a:t>
            </a:r>
            <a:endParaRPr lang="en-US" sz="2400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902" y="5426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When a Dental Exam is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60120" lvl="2" indent="0">
              <a:buNone/>
            </a:pPr>
            <a:r>
              <a:rPr lang="en-US" sz="2800" u="sng" dirty="0" smtClean="0"/>
              <a:t>High Risk Patients</a:t>
            </a:r>
            <a:r>
              <a:rPr lang="en-US" sz="2800" dirty="0" smtClean="0"/>
              <a:t>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Smokers (current or former)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Chewing tobacco users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Diabetics or other systemic health issues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Gum disease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Weak immune response to bacterial infections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Those with frequent cavities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smtClean="0"/>
              <a:t>Those with heavy plaque buildup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2889" y="5375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Mouth-to-Body Connection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94632" y="1774209"/>
            <a:ext cx="4522574" cy="3067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3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4525" y="5420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4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Oral Cancer Exam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Dentist will look for signs of oral cancer during exam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May palpitate jaw, neck, lips and cheeks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May examine roof and floor of mouth and tongue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Occurrence on the rise, especially in the elderly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slide 16 n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9242" y="5478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Oral Cancer Exam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u="sng" dirty="0" smtClean="0"/>
              <a:t>Brush Biopsy Diagnostic Test</a:t>
            </a:r>
          </a:p>
          <a:p>
            <a:r>
              <a:rPr lang="en-US" sz="2400" dirty="0" smtClean="0"/>
              <a:t>Non-invasive</a:t>
            </a:r>
          </a:p>
          <a:p>
            <a:r>
              <a:rPr lang="en-US" sz="2400" dirty="0" smtClean="0"/>
              <a:t>Uses small nylon brush to gather surface cells</a:t>
            </a:r>
          </a:p>
          <a:p>
            <a:r>
              <a:rPr lang="en-US" sz="2400" dirty="0" smtClean="0"/>
              <a:t>Sent to lab for analysis</a:t>
            </a:r>
          </a:p>
          <a:p>
            <a:r>
              <a:rPr lang="en-US" sz="2400" dirty="0" smtClean="0"/>
              <a:t>Four steps in test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slide 17 new 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1821" y="5266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1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900" dirty="0" smtClean="0"/>
              <a:t>Treatment</a:t>
            </a:r>
            <a:br>
              <a:rPr lang="en-US" sz="2900" dirty="0" smtClean="0"/>
            </a:br>
            <a:r>
              <a:rPr lang="en-US" sz="2900" dirty="0" smtClean="0"/>
              <a:t>Recommendations</a:t>
            </a:r>
            <a:endParaRPr lang="en-US" sz="2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Dentist will determine after conducting exam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May include additional tests or restorative work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Most pre-printed progress notes contain a section for treatment recommendations</a:t>
            </a:r>
          </a:p>
          <a:p>
            <a:pPr lvl="1"/>
            <a:r>
              <a:rPr lang="en-US" sz="2200" dirty="0" smtClean="0"/>
              <a:t>Located in bottom quarter of DENTAL NOTE page of charts for Lumina Healthcare-affiliated dentists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slide 18 n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6412" y="5478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7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900" dirty="0" smtClean="0"/>
              <a:t>Treatment</a:t>
            </a:r>
            <a:br>
              <a:rPr lang="en-US" sz="2900" dirty="0" smtClean="0"/>
            </a:br>
            <a:r>
              <a:rPr lang="en-US" sz="2900" dirty="0" smtClean="0"/>
              <a:t>Recommendations</a:t>
            </a:r>
            <a:endParaRPr lang="en-US" sz="2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/>
              <a:t>Comprehensive Dental Treatment May Include: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Examination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X-Rays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Emergency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Prophylaxis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Scaling and root planning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Restorations (fillings)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Extractions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Dentures/denture repairs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Crowns and bridge work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Dental implants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Consultations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Specialist referrals</a:t>
            </a:r>
            <a:endParaRPr lang="en-US" dirty="0"/>
          </a:p>
        </p:txBody>
      </p:sp>
      <p:pic>
        <p:nvPicPr>
          <p:cNvPr id="7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7606" y="5375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5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To hear the audio lecture, click on the speaker symbol in the corner of each slide.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6151316"/>
            <a:ext cx="3109229" cy="64623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4596" y="6340348"/>
            <a:ext cx="7315200" cy="914400"/>
          </a:xfrm>
        </p:spPr>
        <p:txBody>
          <a:bodyPr/>
          <a:lstStyle/>
          <a:p>
            <a:r>
              <a:rPr lang="en-US" dirty="0" smtClean="0"/>
              <a:t>			</a:t>
            </a:r>
            <a:r>
              <a:rPr lang="en-US" sz="2400" i="1" dirty="0">
                <a:solidFill>
                  <a:schemeClr val="tx1"/>
                </a:solidFill>
              </a:rPr>
              <a:t>T</a:t>
            </a:r>
            <a:r>
              <a:rPr lang="en-US" sz="2400" i="1" dirty="0" smtClean="0">
                <a:solidFill>
                  <a:schemeClr val="tx1"/>
                </a:solidFill>
              </a:rPr>
              <a:t>o </a:t>
            </a:r>
            <a:r>
              <a:rPr lang="en-US" sz="2400" i="1" dirty="0">
                <a:solidFill>
                  <a:schemeClr val="tx1"/>
                </a:solidFill>
              </a:rPr>
              <a:t>N</a:t>
            </a:r>
            <a:r>
              <a:rPr lang="en-US" sz="2400" i="1" dirty="0" smtClean="0">
                <a:solidFill>
                  <a:schemeClr val="tx1"/>
                </a:solidFill>
              </a:rPr>
              <a:t>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427" y="4071464"/>
            <a:ext cx="1186609" cy="11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9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200" dirty="0" smtClean="0"/>
              <a:t>Dental Abbreviations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graphicFrame>
        <p:nvGraphicFramePr>
          <p:cNvPr id="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158973"/>
              </p:ext>
            </p:extLst>
          </p:nvPr>
        </p:nvGraphicFramePr>
        <p:xfrm>
          <a:off x="4496762" y="669865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Acrobat Document" r:id="rId6" imgW="0" imgH="0" progId="AcroExch.Document.11">
                  <p:embed/>
                </p:oleObj>
              </mc:Choice>
              <mc:Fallback>
                <p:oleObj name="Acrobat Document" r:id="rId6" imgW="0" imgH="0" progId="AcroExch.Document.11">
                  <p:embed/>
                  <p:pic>
                    <p:nvPicPr>
                      <p:cNvPr id="0" name="Rectangle 2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6762" y="669865"/>
                        <a:ext cx="8128000" cy="541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496762" y="475794"/>
            <a:ext cx="5936776" cy="597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de 20 new after inser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19550" y="5478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>Dental Abbreviations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02834" y="805218"/>
            <a:ext cx="7509060" cy="528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21 new after inse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4209" y="58810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900" dirty="0" smtClean="0"/>
              <a:t>Pre-Authorization for Dental Treatment</a:t>
            </a:r>
            <a:endParaRPr lang="en-US" sz="2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Many dental procedures require pre-authorization from insurer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err="1" smtClean="0"/>
              <a:t>Denti</a:t>
            </a:r>
            <a:r>
              <a:rPr lang="en-US" sz="2400" dirty="0" smtClean="0"/>
              <a:t>-Cal pre-authorization procedure</a:t>
            </a:r>
          </a:p>
          <a:p>
            <a:pPr lvl="1"/>
            <a:r>
              <a:rPr lang="en-US" sz="2400" dirty="0" smtClean="0"/>
              <a:t>Timeline = up to 8-10 weeks</a:t>
            </a:r>
            <a:endParaRPr lang="en-US" sz="2400" dirty="0"/>
          </a:p>
        </p:txBody>
      </p:sp>
      <p:pic>
        <p:nvPicPr>
          <p:cNvPr id="6" name="slide 22-new-re  preauth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6914" y="5520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4000" dirty="0" smtClean="0"/>
              <a:t>Conclusion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084" y="1878150"/>
            <a:ext cx="4644040" cy="3092555"/>
          </a:xfrm>
          <a:prstGeom prst="rect">
            <a:avLst/>
          </a:prstGeom>
        </p:spPr>
      </p:pic>
      <p:pic>
        <p:nvPicPr>
          <p:cNvPr id="8" name="slide 23-new re conclu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6524" y="5520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4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4830" y="1712889"/>
            <a:ext cx="755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Thank you for listening to this presentation!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304" y="3296991"/>
            <a:ext cx="5464952" cy="1135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0825" y="4739425"/>
            <a:ext cx="468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To Nurture and Respect</a:t>
            </a:r>
            <a:endParaRPr lang="en-US" dirty="0"/>
          </a:p>
        </p:txBody>
      </p:sp>
      <p:pic>
        <p:nvPicPr>
          <p:cNvPr id="6" name="slide 24 new Re thank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7256" y="5493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7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Your Presenter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28" y="1464103"/>
            <a:ext cx="1769123" cy="312419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9916" y="4588299"/>
            <a:ext cx="163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Dr. Dennis Yee</a:t>
            </a:r>
            <a:endParaRPr lang="en-US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5623" y="5004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8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Dental Examinations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 smtClean="0"/>
              <a:t>Integral component of oral health care</a:t>
            </a:r>
          </a:p>
          <a:p>
            <a:pPr marL="50292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For new or established patients</a:t>
            </a:r>
          </a:p>
          <a:p>
            <a:pPr marL="50292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Evaluation of oral and intraoral hard and soft tissues</a:t>
            </a:r>
            <a:endParaRPr lang="en-US" sz="2800" dirty="0"/>
          </a:p>
          <a:p>
            <a:pPr marL="502920" lvl="1" indent="0">
              <a:buNone/>
            </a:pPr>
            <a:endParaRPr lang="en-US" sz="2400" dirty="0" smtClean="0"/>
          </a:p>
          <a:p>
            <a:pPr lvl="1"/>
            <a:endParaRPr lang="en-US" sz="2400" dirty="0" smtClean="0"/>
          </a:p>
          <a:p>
            <a:pPr marL="502920" lvl="1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303" y="3988500"/>
            <a:ext cx="3886200" cy="2047875"/>
          </a:xfrm>
          <a:prstGeom prst="rect">
            <a:avLst/>
          </a:prstGeom>
        </p:spPr>
      </p:pic>
      <p:pic>
        <p:nvPicPr>
          <p:cNvPr id="6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7370" y="5679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Dental Examinations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02920" lvl="1" indent="0">
              <a:buNone/>
            </a:pPr>
            <a:endParaRPr lang="en-US" sz="2800" dirty="0" smtClean="0"/>
          </a:p>
          <a:p>
            <a:pPr marL="502920" lvl="1" indent="0">
              <a:buNone/>
            </a:pPr>
            <a:endParaRPr lang="en-US" sz="2800" dirty="0"/>
          </a:p>
          <a:p>
            <a:pPr marL="502920" lvl="1" indent="0">
              <a:buNone/>
            </a:pPr>
            <a:r>
              <a:rPr lang="en-US" sz="2800" i="1" dirty="0" smtClean="0"/>
              <a:t>Examination may include</a:t>
            </a:r>
            <a:r>
              <a:rPr lang="en-US" sz="2800" dirty="0" smtClean="0"/>
              <a:t>:</a:t>
            </a:r>
          </a:p>
          <a:p>
            <a:pPr lvl="1"/>
            <a:r>
              <a:rPr lang="en-US" sz="2800" dirty="0" smtClean="0"/>
              <a:t>Review of patient’s dental/medical history and overall health assessment</a:t>
            </a:r>
          </a:p>
          <a:p>
            <a:pPr lvl="1"/>
            <a:r>
              <a:rPr lang="en-US" sz="2800" dirty="0" smtClean="0"/>
              <a:t>Risk of tooth/root decay and gum/bone disease</a:t>
            </a:r>
          </a:p>
          <a:p>
            <a:pPr lvl="1"/>
            <a:r>
              <a:rPr lang="en-US" sz="2800" dirty="0" smtClean="0"/>
              <a:t>Evaluation of dental caries</a:t>
            </a:r>
          </a:p>
          <a:p>
            <a:pPr lvl="1"/>
            <a:r>
              <a:rPr lang="en-US" sz="2800" dirty="0" smtClean="0"/>
              <a:t>Evaluation of need for tooth restoration or replacement</a:t>
            </a:r>
          </a:p>
          <a:p>
            <a:pPr lvl="1"/>
            <a:r>
              <a:rPr lang="en-US" sz="2800" dirty="0" smtClean="0"/>
              <a:t>Check for bite and jaw problems</a:t>
            </a:r>
          </a:p>
          <a:p>
            <a:pPr lvl="1"/>
            <a:r>
              <a:rPr lang="en-US" sz="2800" dirty="0" smtClean="0"/>
              <a:t>General oral hygiene evaluation</a:t>
            </a:r>
          </a:p>
          <a:p>
            <a:pPr lvl="1"/>
            <a:r>
              <a:rPr lang="en-US" sz="2800" dirty="0" smtClean="0"/>
              <a:t>Oral cancer screening</a:t>
            </a:r>
          </a:p>
          <a:p>
            <a:pPr lvl="1"/>
            <a:r>
              <a:rPr lang="en-US" sz="2800" dirty="0" smtClean="0"/>
              <a:t>Demonstration of denture care procedures</a:t>
            </a:r>
          </a:p>
          <a:p>
            <a:pPr lvl="1"/>
            <a:r>
              <a:rPr lang="en-US" sz="2800" dirty="0" smtClean="0"/>
              <a:t>Discussion of lifestyle factors affecting oral health</a:t>
            </a:r>
            <a:endParaRPr lang="en-US" sz="2800" dirty="0"/>
          </a:p>
          <a:p>
            <a:pPr marL="502920" lvl="1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slide 5 c, new ver 2013- Geriatr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8740" y="5478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Dental Examinations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2920" lvl="1" indent="0">
              <a:buNone/>
            </a:pPr>
            <a:r>
              <a:rPr lang="en-US" sz="2400" u="sng" dirty="0" smtClean="0"/>
              <a:t>The Comprehensive Exam May Also Include:</a:t>
            </a:r>
          </a:p>
          <a:p>
            <a:pPr lvl="1"/>
            <a:r>
              <a:rPr lang="en-US" sz="2400" dirty="0" smtClean="0"/>
              <a:t>Head and neck area</a:t>
            </a:r>
          </a:p>
          <a:p>
            <a:pPr lvl="1"/>
            <a:r>
              <a:rPr lang="en-US" sz="2400" dirty="0" smtClean="0"/>
              <a:t>Soft tissue</a:t>
            </a:r>
          </a:p>
          <a:p>
            <a:pPr lvl="1"/>
            <a:r>
              <a:rPr lang="en-US" sz="2400" dirty="0" smtClean="0"/>
              <a:t>Gum tissue</a:t>
            </a:r>
          </a:p>
          <a:p>
            <a:pPr lvl="1"/>
            <a:r>
              <a:rPr lang="en-US" sz="2400" dirty="0" smtClean="0"/>
              <a:t>occlusion</a:t>
            </a:r>
          </a:p>
          <a:p>
            <a:pPr lvl="1"/>
            <a:endParaRPr lang="en-US" sz="2400" dirty="0"/>
          </a:p>
          <a:p>
            <a:pPr marL="502920" lvl="1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0528" y="5007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9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Dental Examinations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2920" lvl="1" indent="0">
              <a:buNone/>
            </a:pPr>
            <a:r>
              <a:rPr lang="en-US" sz="2400" u="sng" dirty="0" smtClean="0"/>
              <a:t>Clinical Examination of Teeth:</a:t>
            </a:r>
          </a:p>
          <a:p>
            <a:pPr lvl="1"/>
            <a:r>
              <a:rPr lang="en-US" sz="2400" dirty="0" smtClean="0"/>
              <a:t>Assists detection of tooth decay</a:t>
            </a:r>
          </a:p>
          <a:p>
            <a:pPr lvl="1"/>
            <a:r>
              <a:rPr lang="en-US" sz="2400" dirty="0" smtClean="0"/>
              <a:t>Explorer, defined</a:t>
            </a:r>
          </a:p>
          <a:p>
            <a:pPr lvl="1"/>
            <a:r>
              <a:rPr lang="en-US" sz="2400" dirty="0" smtClean="0"/>
              <a:t>Check for problems with fillings, braces, bridges, dentures, crowns, etc. </a:t>
            </a:r>
          </a:p>
          <a:p>
            <a:pPr lvl="1"/>
            <a:endParaRPr lang="en-US" sz="2400" dirty="0"/>
          </a:p>
          <a:p>
            <a:pPr marL="502920" lvl="1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180" y="3981945"/>
            <a:ext cx="2619375" cy="1743075"/>
          </a:xfrm>
          <a:prstGeom prst="rect">
            <a:avLst/>
          </a:prstGeom>
        </p:spPr>
      </p:pic>
      <p:pic>
        <p:nvPicPr>
          <p:cNvPr id="9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9562" y="5520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5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Dental X-Rays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 smtClean="0"/>
              <a:t>May be part of dental exam</a:t>
            </a:r>
          </a:p>
          <a:p>
            <a:pPr marL="502920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Detailed view of the mouth, including bone</a:t>
            </a:r>
          </a:p>
          <a:p>
            <a:pPr marL="502920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Varieties include:</a:t>
            </a:r>
          </a:p>
          <a:p>
            <a:pPr lvl="2"/>
            <a:r>
              <a:rPr lang="en-US" sz="2200" dirty="0" smtClean="0"/>
              <a:t>Bitewing</a:t>
            </a:r>
          </a:p>
          <a:p>
            <a:pPr lvl="2"/>
            <a:r>
              <a:rPr lang="en-US" sz="2200" dirty="0" err="1" smtClean="0"/>
              <a:t>periapical</a:t>
            </a:r>
            <a:endParaRPr lang="en-US" sz="2200" dirty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011" y="3669272"/>
            <a:ext cx="2190750" cy="1657350"/>
          </a:xfrm>
          <a:prstGeom prst="rect">
            <a:avLst/>
          </a:prstGeom>
        </p:spPr>
      </p:pic>
      <p:pic>
        <p:nvPicPr>
          <p:cNvPr id="8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7386" y="5679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9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Dental X-Rays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 smtClean="0"/>
              <a:t>Digital X-Rays</a:t>
            </a:r>
          </a:p>
          <a:p>
            <a:pPr lvl="2"/>
            <a:r>
              <a:rPr lang="en-US" sz="2200" dirty="0" smtClean="0"/>
              <a:t>Advantages</a:t>
            </a:r>
          </a:p>
          <a:p>
            <a:pPr marL="960120" lvl="2" indent="0">
              <a:buNone/>
            </a:pPr>
            <a:endParaRPr lang="en-US" sz="2200" dirty="0" smtClean="0"/>
          </a:p>
          <a:p>
            <a:pPr lvl="1"/>
            <a:r>
              <a:rPr lang="en-US" sz="2400" dirty="0" smtClean="0"/>
              <a:t>Radiation Safety</a:t>
            </a:r>
          </a:p>
          <a:p>
            <a:pPr lvl="2"/>
            <a:r>
              <a:rPr lang="en-US" sz="2000" dirty="0" smtClean="0"/>
              <a:t>Patient protective equipment always used</a:t>
            </a:r>
          </a:p>
          <a:p>
            <a:pPr marL="960120" lvl="2" indent="0">
              <a:buNone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1098" y="2936748"/>
            <a:ext cx="2194560" cy="3048000"/>
          </a:xfrm>
          <a:prstGeom prst="rect">
            <a:avLst/>
          </a:prstGeom>
        </p:spPr>
      </p:pic>
      <p:pic>
        <p:nvPicPr>
          <p:cNvPr id="8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2068" y="5375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7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1003</TotalTime>
  <Words>444</Words>
  <Application>Microsoft Office PowerPoint</Application>
  <PresentationFormat>Widescreen</PresentationFormat>
  <Paragraphs>159</Paragraphs>
  <Slides>24</Slides>
  <Notes>0</Notes>
  <HiddenSlides>0</HiddenSlides>
  <MMClips>22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Corbel</vt:lpstr>
      <vt:lpstr>Wingdings</vt:lpstr>
      <vt:lpstr>Wingdings 2</vt:lpstr>
      <vt:lpstr>Frame</vt:lpstr>
      <vt:lpstr>Acrobat Document</vt:lpstr>
      <vt:lpstr>Dental Considerations in Geriatric Practice </vt:lpstr>
      <vt:lpstr>To hear the audio lecture, click on the speaker symbol in the corner of each slide. </vt:lpstr>
      <vt:lpstr>Your Presenter</vt:lpstr>
      <vt:lpstr> Dental Examinations</vt:lpstr>
      <vt:lpstr> Dental Examinations</vt:lpstr>
      <vt:lpstr> Dental Examinations</vt:lpstr>
      <vt:lpstr> Dental Examinations</vt:lpstr>
      <vt:lpstr> Dental X-Rays</vt:lpstr>
      <vt:lpstr> Dental X-Rays</vt:lpstr>
      <vt:lpstr> Importance of Periodic Evaluations</vt:lpstr>
      <vt:lpstr> When a Dental Exam is Needed</vt:lpstr>
      <vt:lpstr> When a Dental Exam is Needed</vt:lpstr>
      <vt:lpstr> When a Dental Exam is Needed</vt:lpstr>
      <vt:lpstr> When a Dental Exam is Needed</vt:lpstr>
      <vt:lpstr> Mouth-to-Body Connection</vt:lpstr>
      <vt:lpstr> Oral Cancer Exam</vt:lpstr>
      <vt:lpstr> Oral Cancer Exam</vt:lpstr>
      <vt:lpstr> Treatment Recommendations</vt:lpstr>
      <vt:lpstr> Treatment Recommendations</vt:lpstr>
      <vt:lpstr> Dental Abbreviations</vt:lpstr>
      <vt:lpstr> Dental Abbreviations</vt:lpstr>
      <vt:lpstr> Pre-Authorization for Dental Treatment</vt:lpstr>
      <vt:lpstr> Conclusion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Dental Considerations in Geriatric Practice</dc:title>
  <dc:creator>Brooke Ledger</dc:creator>
  <cp:lastModifiedBy>Dennis Yee</cp:lastModifiedBy>
  <cp:revision>79</cp:revision>
  <dcterms:created xsi:type="dcterms:W3CDTF">2015-06-01T19:25:39Z</dcterms:created>
  <dcterms:modified xsi:type="dcterms:W3CDTF">2015-08-14T23:10:57Z</dcterms:modified>
</cp:coreProperties>
</file>